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9" r:id="rId2"/>
    <p:sldId id="272" r:id="rId3"/>
    <p:sldId id="271" r:id="rId4"/>
    <p:sldId id="273" r:id="rId5"/>
    <p:sldId id="274" r:id="rId6"/>
    <p:sldId id="266" r:id="rId7"/>
    <p:sldId id="276" r:id="rId8"/>
    <p:sldId id="267" r:id="rId9"/>
    <p:sldId id="281" r:id="rId10"/>
    <p:sldId id="277" r:id="rId11"/>
    <p:sldId id="278" r:id="rId12"/>
    <p:sldId id="279" r:id="rId13"/>
    <p:sldId id="284" r:id="rId14"/>
    <p:sldId id="282" r:id="rId15"/>
    <p:sldId id="283" r:id="rId16"/>
    <p:sldId id="280" r:id="rId1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2" autoAdjust="0"/>
    <p:restoredTop sz="87294"/>
  </p:normalViewPr>
  <p:slideViewPr>
    <p:cSldViewPr snapToGrid="0">
      <p:cViewPr varScale="1">
        <p:scale>
          <a:sx n="106" d="100"/>
          <a:sy n="106" d="100"/>
        </p:scale>
        <p:origin x="216" y="2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1T11:07:15.343" idx="1">
    <p:pos x="10" y="10"/>
    <p:text>((2[0-4]\d|25[0-5]|[01]?\d\d?)\.){3}(2[0-4]\d|25[0-5]|[01]?\d\d?)</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2019/11/7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10</a:t>
            </a:fld>
            <a:endParaRPr lang="zh-CN" altLang="en-US"/>
          </a:p>
        </p:txBody>
      </p:sp>
    </p:spTree>
    <p:extLst>
      <p:ext uri="{BB962C8B-B14F-4D97-AF65-F5344CB8AC3E}">
        <p14:creationId xmlns:p14="http://schemas.microsoft.com/office/powerpoint/2010/main" val="287252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11</a:t>
            </a:fld>
            <a:endParaRPr lang="zh-CN" altLang="en-US"/>
          </a:p>
        </p:txBody>
      </p:sp>
    </p:spTree>
    <p:extLst>
      <p:ext uri="{BB962C8B-B14F-4D97-AF65-F5344CB8AC3E}">
        <p14:creationId xmlns:p14="http://schemas.microsoft.com/office/powerpoint/2010/main" val="821881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 altLang="zh-CN" sz="1200" kern="1200" dirty="0">
                <a:solidFill>
                  <a:schemeClr val="tx1"/>
                </a:solidFill>
                <a:effectLst/>
                <a:latin typeface="+mn-lt"/>
                <a:ea typeface="+mn-ea"/>
                <a:cs typeface="+mn-cs"/>
              </a:rPr>
              <a:t>\b\w*q(?!u)\w*\b</a:t>
            </a:r>
            <a:endParaRPr lang="pl" altLang="zh-CN" dirty="0">
              <a:effectLst/>
            </a:endParaRPr>
          </a:p>
        </p:txBody>
      </p:sp>
      <p:sp>
        <p:nvSpPr>
          <p:cNvPr id="4" name="灯片编号占位符 3"/>
          <p:cNvSpPr>
            <a:spLocks noGrp="1"/>
          </p:cNvSpPr>
          <p:nvPr>
            <p:ph type="sldNum" sz="quarter" idx="10"/>
          </p:nvPr>
        </p:nvSpPr>
        <p:spPr/>
        <p:txBody>
          <a:bodyPr/>
          <a:lstStyle/>
          <a:p>
            <a:fld id="{03F734D4-7744-4A3F-B8B1-68F03F15C299}" type="slidenum">
              <a:rPr lang="zh-CN" altLang="en-US" smtClean="0"/>
              <a:t>12</a:t>
            </a:fld>
            <a:endParaRPr lang="zh-CN" altLang="en-US"/>
          </a:p>
        </p:txBody>
      </p:sp>
    </p:spTree>
    <p:extLst>
      <p:ext uri="{BB962C8B-B14F-4D97-AF65-F5344CB8AC3E}">
        <p14:creationId xmlns:p14="http://schemas.microsoft.com/office/powerpoint/2010/main" val="9707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 altLang="zh-CN" sz="1200" kern="1200" dirty="0">
                <a:solidFill>
                  <a:schemeClr val="tx1"/>
                </a:solidFill>
                <a:effectLst/>
                <a:latin typeface="+mn-lt"/>
                <a:ea typeface="+mn-ea"/>
                <a:cs typeface="+mn-cs"/>
              </a:rPr>
              <a:t>\b\w*q(?!u)\w*\b</a:t>
            </a:r>
            <a:endParaRPr lang="pl" altLang="zh-CN" dirty="0">
              <a:effectLst/>
            </a:endParaRPr>
          </a:p>
        </p:txBody>
      </p:sp>
      <p:sp>
        <p:nvSpPr>
          <p:cNvPr id="4" name="灯片编号占位符 3"/>
          <p:cNvSpPr>
            <a:spLocks noGrp="1"/>
          </p:cNvSpPr>
          <p:nvPr>
            <p:ph type="sldNum" sz="quarter" idx="10"/>
          </p:nvPr>
        </p:nvSpPr>
        <p:spPr/>
        <p:txBody>
          <a:bodyPr/>
          <a:lstStyle/>
          <a:p>
            <a:fld id="{03F734D4-7744-4A3F-B8B1-68F03F15C299}" type="slidenum">
              <a:rPr lang="zh-CN" altLang="en-US" smtClean="0"/>
              <a:t>13</a:t>
            </a:fld>
            <a:endParaRPr lang="zh-CN" altLang="en-US"/>
          </a:p>
        </p:txBody>
      </p:sp>
    </p:spTree>
    <p:extLst>
      <p:ext uri="{BB962C8B-B14F-4D97-AF65-F5344CB8AC3E}">
        <p14:creationId xmlns:p14="http://schemas.microsoft.com/office/powerpoint/2010/main" val="85168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 altLang="zh-CN" sz="1200" kern="1200" dirty="0">
                <a:solidFill>
                  <a:schemeClr val="tx1"/>
                </a:solidFill>
                <a:effectLst/>
                <a:latin typeface="+mn-lt"/>
                <a:ea typeface="+mn-ea"/>
                <a:cs typeface="+mn-cs"/>
              </a:rPr>
              <a:t>\b\w*q(?!u)\w*\b</a:t>
            </a:r>
            <a:endParaRPr lang="pl" altLang="zh-CN" dirty="0">
              <a:effectLst/>
            </a:endParaRPr>
          </a:p>
        </p:txBody>
      </p:sp>
      <p:sp>
        <p:nvSpPr>
          <p:cNvPr id="4" name="灯片编号占位符 3"/>
          <p:cNvSpPr>
            <a:spLocks noGrp="1"/>
          </p:cNvSpPr>
          <p:nvPr>
            <p:ph type="sldNum" sz="quarter" idx="10"/>
          </p:nvPr>
        </p:nvSpPr>
        <p:spPr/>
        <p:txBody>
          <a:bodyPr/>
          <a:lstStyle/>
          <a:p>
            <a:fld id="{03F734D4-7744-4A3F-B8B1-68F03F15C299}" type="slidenum">
              <a:rPr lang="zh-CN" altLang="en-US" smtClean="0"/>
              <a:t>14</a:t>
            </a:fld>
            <a:endParaRPr lang="zh-CN" altLang="en-US"/>
          </a:p>
        </p:txBody>
      </p:sp>
    </p:spTree>
    <p:extLst>
      <p:ext uri="{BB962C8B-B14F-4D97-AF65-F5344CB8AC3E}">
        <p14:creationId xmlns:p14="http://schemas.microsoft.com/office/powerpoint/2010/main" val="2580744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 altLang="zh-CN" sz="1200" kern="1200" dirty="0">
                <a:solidFill>
                  <a:schemeClr val="tx1"/>
                </a:solidFill>
                <a:effectLst/>
                <a:latin typeface="+mn-lt"/>
                <a:ea typeface="+mn-ea"/>
                <a:cs typeface="+mn-cs"/>
              </a:rPr>
              <a:t>\b\w*q(?!u)\w*\b</a:t>
            </a:r>
            <a:endParaRPr lang="pl" altLang="zh-CN" dirty="0">
              <a:effectLst/>
            </a:endParaRPr>
          </a:p>
        </p:txBody>
      </p:sp>
      <p:sp>
        <p:nvSpPr>
          <p:cNvPr id="4" name="灯片编号占位符 3"/>
          <p:cNvSpPr>
            <a:spLocks noGrp="1"/>
          </p:cNvSpPr>
          <p:nvPr>
            <p:ph type="sldNum" sz="quarter" idx="10"/>
          </p:nvPr>
        </p:nvSpPr>
        <p:spPr/>
        <p:txBody>
          <a:bodyPr/>
          <a:lstStyle/>
          <a:p>
            <a:fld id="{03F734D4-7744-4A3F-B8B1-68F03F15C299}" type="slidenum">
              <a:rPr lang="zh-CN" altLang="en-US" smtClean="0"/>
              <a:t>15</a:t>
            </a:fld>
            <a:endParaRPr lang="zh-CN" altLang="en-US"/>
          </a:p>
        </p:txBody>
      </p:sp>
    </p:spTree>
    <p:extLst>
      <p:ext uri="{BB962C8B-B14F-4D97-AF65-F5344CB8AC3E}">
        <p14:creationId xmlns:p14="http://schemas.microsoft.com/office/powerpoint/2010/main" val="312294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16</a:t>
            </a:fld>
            <a:endParaRPr lang="zh-CN" altLang="en-US"/>
          </a:p>
        </p:txBody>
      </p:sp>
    </p:spTree>
    <p:extLst>
      <p:ext uri="{BB962C8B-B14F-4D97-AF65-F5344CB8AC3E}">
        <p14:creationId xmlns:p14="http://schemas.microsoft.com/office/powerpoint/2010/main" val="42789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zh-CN" altLang="en-US">
                <a:sym typeface="+mn-ea"/>
              </a:rPr>
              <a:t>某个字符串匹配某个正则表达式，通常是指这个字符串里有一部分（或几部分分别）能满足表达式给出的条件。</a:t>
            </a:r>
            <a:endParaRPr lang="zh-CN" altLang="en-US"/>
          </a:p>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F734D4-7744-4A3F-B8B1-68F03F15C29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 altLang="zh-CN" sz="1200" b="1" i="1" kern="1200" dirty="0" err="1">
                <a:solidFill>
                  <a:schemeClr val="tx1"/>
                </a:solidFill>
                <a:effectLst/>
                <a:latin typeface="+mn-lt"/>
                <a:ea typeface="+mn-ea"/>
                <a:cs typeface="+mn-cs"/>
              </a:rPr>
              <a:t>var</a:t>
            </a:r>
            <a:r>
              <a:rPr lang="en" altLang="zh-CN" sz="1200" b="1" i="1" kern="1200" dirty="0">
                <a:solidFill>
                  <a:schemeClr val="tx1"/>
                </a:solidFill>
                <a:effectLst/>
                <a:latin typeface="+mn-lt"/>
                <a:ea typeface="+mn-ea"/>
                <a:cs typeface="+mn-cs"/>
              </a:rPr>
              <a:t> re = /(?&lt;year&gt;\d{4})-(?&lt;date&gt;\d{2}-(?&lt;day&gt;\d\d))/</a:t>
            </a:r>
          </a:p>
          <a:p>
            <a:r>
              <a:rPr lang="en" altLang="zh-CN" dirty="0" err="1"/>
              <a:t>re.exec</a:t>
            </a:r>
            <a:r>
              <a:rPr lang="en" altLang="zh-CN" dirty="0"/>
              <a:t>('</a:t>
            </a:r>
            <a:r>
              <a:rPr lang="zh-CN" altLang="en-US" dirty="0"/>
              <a:t>今天是</a:t>
            </a:r>
            <a:r>
              <a:rPr lang="en-US" altLang="zh-CN" dirty="0"/>
              <a:t>2019-01-02</a:t>
            </a:r>
            <a:r>
              <a:rPr lang="zh-CN" altLang="en-US" dirty="0"/>
              <a:t>，开心不？</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03F734D4-7744-4A3F-B8B1-68F03F15C29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 altLang="zh-CN" sz="1200" b="1" i="1" kern="1200" dirty="0" err="1">
                <a:solidFill>
                  <a:schemeClr val="tx1"/>
                </a:solidFill>
                <a:effectLst/>
                <a:latin typeface="+mn-lt"/>
                <a:ea typeface="+mn-ea"/>
                <a:cs typeface="+mn-cs"/>
              </a:rPr>
              <a:t>var</a:t>
            </a:r>
            <a:r>
              <a:rPr lang="en" altLang="zh-CN" sz="1200" b="1" i="1" kern="1200" dirty="0">
                <a:solidFill>
                  <a:schemeClr val="tx1"/>
                </a:solidFill>
                <a:effectLst/>
                <a:latin typeface="+mn-lt"/>
                <a:ea typeface="+mn-ea"/>
                <a:cs typeface="+mn-cs"/>
              </a:rPr>
              <a:t> re = /(?&lt;year&gt;\d{4})-(?&lt;date&gt;\d{2}-(?&lt;day&gt;\d\d))/</a:t>
            </a:r>
          </a:p>
          <a:p>
            <a:r>
              <a:rPr lang="en" altLang="zh-CN" dirty="0" err="1"/>
              <a:t>re.exec</a:t>
            </a:r>
            <a:r>
              <a:rPr lang="en" altLang="zh-CN" dirty="0"/>
              <a:t>('</a:t>
            </a:r>
            <a:r>
              <a:rPr lang="zh-CN" altLang="en-US" dirty="0"/>
              <a:t>今天是</a:t>
            </a:r>
            <a:r>
              <a:rPr lang="en-US" altLang="zh-CN" dirty="0"/>
              <a:t>2019-01-02</a:t>
            </a:r>
            <a:r>
              <a:rPr lang="zh-CN" altLang="en-US" dirty="0"/>
              <a:t>，开心不？</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03F734D4-7744-4A3F-B8B1-68F03F15C299}" type="slidenum">
              <a:rPr lang="zh-CN" altLang="en-US" smtClean="0"/>
              <a:t>9</a:t>
            </a:fld>
            <a:endParaRPr lang="zh-CN" altLang="en-US"/>
          </a:p>
        </p:txBody>
      </p:sp>
    </p:spTree>
    <p:extLst>
      <p:ext uri="{BB962C8B-B14F-4D97-AF65-F5344CB8AC3E}">
        <p14:creationId xmlns:p14="http://schemas.microsoft.com/office/powerpoint/2010/main" val="846348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3" name="任意多边形: 形状 12"/>
          <p:cNvSpPr/>
          <p:nvPr/>
        </p:nvSpPr>
        <p:spPr>
          <a:xfrm rot="10800000">
            <a:off x="3244802" y="0"/>
            <a:ext cx="8946988" cy="6858000"/>
          </a:xfrm>
          <a:custGeom>
            <a:avLst/>
            <a:gdLst>
              <a:gd name="connsiteX0" fmla="*/ 8946988 w 8946988"/>
              <a:gd name="connsiteY0" fmla="*/ 6858000 h 6858000"/>
              <a:gd name="connsiteX1" fmla="*/ 0 w 8946988"/>
              <a:gd name="connsiteY1" fmla="*/ 6858000 h 6858000"/>
              <a:gd name="connsiteX2" fmla="*/ 9315 w 8946988"/>
              <a:gd name="connsiteY2" fmla="*/ 0 h 6858000"/>
              <a:gd name="connsiteX3" fmla="*/ 2685840 w 8946988"/>
              <a:gd name="connsiteY3" fmla="*/ 0 h 6858000"/>
            </a:gdLst>
            <a:ahLst/>
            <a:cxnLst>
              <a:cxn ang="0">
                <a:pos x="connsiteX0" y="connsiteY0"/>
              </a:cxn>
              <a:cxn ang="0">
                <a:pos x="connsiteX1" y="connsiteY1"/>
              </a:cxn>
              <a:cxn ang="0">
                <a:pos x="connsiteX2" y="connsiteY2"/>
              </a:cxn>
              <a:cxn ang="0">
                <a:pos x="connsiteX3" y="connsiteY3"/>
              </a:cxn>
            </a:cxnLst>
            <a:rect l="l" t="t" r="r" b="b"/>
            <a:pathLst>
              <a:path w="8946988" h="6858000">
                <a:moveTo>
                  <a:pt x="8946988" y="6858000"/>
                </a:moveTo>
                <a:lnTo>
                  <a:pt x="0" y="6858000"/>
                </a:lnTo>
                <a:lnTo>
                  <a:pt x="9315" y="0"/>
                </a:lnTo>
                <a:lnTo>
                  <a:pt x="2685840" y="0"/>
                </a:lnTo>
                <a:close/>
              </a:path>
            </a:pathLst>
          </a:custGeom>
          <a:blipFill dpi="0" rotWithShape="0">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4" name="任意多边形: 形状 13"/>
          <p:cNvSpPr/>
          <p:nvPr/>
        </p:nvSpPr>
        <p:spPr>
          <a:xfrm rot="10800000">
            <a:off x="3244802" y="-2918"/>
            <a:ext cx="8976698" cy="6862757"/>
          </a:xfrm>
          <a:custGeom>
            <a:avLst/>
            <a:gdLst>
              <a:gd name="connsiteX0" fmla="*/ 8976698 w 8976698"/>
              <a:gd name="connsiteY0" fmla="*/ 6862757 h 6862757"/>
              <a:gd name="connsiteX1" fmla="*/ 0 w 8976698"/>
              <a:gd name="connsiteY1" fmla="*/ 6862757 h 6862757"/>
              <a:gd name="connsiteX2" fmla="*/ 9359 w 8976698"/>
              <a:gd name="connsiteY2" fmla="*/ 0 h 6862757"/>
              <a:gd name="connsiteX3" fmla="*/ 2685884 w 8976698"/>
              <a:gd name="connsiteY3" fmla="*/ 0 h 6862757"/>
            </a:gdLst>
            <a:ahLst/>
            <a:cxnLst>
              <a:cxn ang="0">
                <a:pos x="connsiteX0" y="connsiteY0"/>
              </a:cxn>
              <a:cxn ang="0">
                <a:pos x="connsiteX1" y="connsiteY1"/>
              </a:cxn>
              <a:cxn ang="0">
                <a:pos x="connsiteX2" y="connsiteY2"/>
              </a:cxn>
              <a:cxn ang="0">
                <a:pos x="connsiteX3" y="connsiteY3"/>
              </a:cxn>
            </a:cxnLst>
            <a:rect l="l" t="t" r="r" b="b"/>
            <a:pathLst>
              <a:path w="8976698" h="6862757">
                <a:moveTo>
                  <a:pt x="8976698" y="6862757"/>
                </a:moveTo>
                <a:lnTo>
                  <a:pt x="0" y="6862757"/>
                </a:lnTo>
                <a:lnTo>
                  <a:pt x="9359" y="0"/>
                </a:lnTo>
                <a:lnTo>
                  <a:pt x="2685884" y="0"/>
                </a:lnTo>
                <a:close/>
              </a:path>
            </a:pathLst>
          </a:custGeom>
          <a:solidFill>
            <a:srgbClr val="45517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2" name="组合 11"/>
          <p:cNvGrpSpPr/>
          <p:nvPr/>
        </p:nvGrpSpPr>
        <p:grpSpPr>
          <a:xfrm>
            <a:off x="557881" y="3882916"/>
            <a:ext cx="1633414" cy="614561"/>
            <a:chOff x="949766" y="3882916"/>
            <a:chExt cx="2002973" cy="753605"/>
          </a:xfrm>
        </p:grpSpPr>
        <p:sp>
          <p:nvSpPr>
            <p:cNvPr id="8" name="矩形 7"/>
            <p:cNvSpPr/>
            <p:nvPr/>
          </p:nvSpPr>
          <p:spPr>
            <a:xfrm>
              <a:off x="949766" y="3882916"/>
              <a:ext cx="2002973" cy="707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49766" y="4590802"/>
              <a:ext cx="200297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hasCustomPrompt="1"/>
          </p:nvPr>
        </p:nvSpPr>
        <p:spPr>
          <a:xfrm>
            <a:off x="472073" y="2579256"/>
            <a:ext cx="4782098" cy="757130"/>
          </a:xfrm>
        </p:spPr>
        <p:txBody>
          <a:bodyPr wrap="square" anchor="b">
            <a:noAutofit/>
          </a:bodyPr>
          <a:lstStyle>
            <a:lvl1pPr algn="l">
              <a:defRPr sz="4400">
                <a:solidFill>
                  <a:schemeClr val="tx2"/>
                </a:solidFill>
              </a:defRPr>
            </a:lvl1pPr>
          </a:lstStyle>
          <a:p>
            <a:r>
              <a:rPr lang="zh-CN" altLang="en-US" dirty="0"/>
              <a:t>单击此处编辑标题</a:t>
            </a:r>
          </a:p>
        </p:txBody>
      </p:sp>
      <p:sp>
        <p:nvSpPr>
          <p:cNvPr id="3" name="副标题 2"/>
          <p:cNvSpPr>
            <a:spLocks noGrp="1"/>
          </p:cNvSpPr>
          <p:nvPr>
            <p:ph type="subTitle" idx="1"/>
          </p:nvPr>
        </p:nvSpPr>
        <p:spPr>
          <a:xfrm>
            <a:off x="472073" y="3428461"/>
            <a:ext cx="4782098" cy="286232"/>
          </a:xfrm>
        </p:spPr>
        <p:txBody>
          <a:bodyPr wrap="square">
            <a:noAutofit/>
          </a:bodyPr>
          <a:lstStyle>
            <a:lvl1pPr marL="0" indent="0" algn="l">
              <a:buNone/>
              <a:defRPr sz="16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5" name="页脚占位符 4"/>
          <p:cNvSpPr>
            <a:spLocks noGrp="1"/>
          </p:cNvSpPr>
          <p:nvPr>
            <p:ph type="ftr" sz="quarter" idx="11"/>
          </p:nvPr>
        </p:nvSpPr>
        <p:spPr>
          <a:xfrm>
            <a:off x="4038600" y="6346825"/>
            <a:ext cx="4114800" cy="365125"/>
          </a:xfrm>
        </p:spPr>
        <p:txBody>
          <a:bodyPr/>
          <a:lstStyle/>
          <a:p>
            <a:endParaRPr lang="zh-CN" altLang="en-US"/>
          </a:p>
        </p:txBody>
      </p:sp>
      <p:sp>
        <p:nvSpPr>
          <p:cNvPr id="6" name="灯片编号占位符 5"/>
          <p:cNvSpPr>
            <a:spLocks noGrp="1"/>
          </p:cNvSpPr>
          <p:nvPr>
            <p:ph type="sldNum" sz="quarter" idx="12"/>
          </p:nvPr>
        </p:nvSpPr>
        <p:spPr>
          <a:xfrm>
            <a:off x="8610600" y="6346825"/>
            <a:ext cx="2743200" cy="365125"/>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等腰三角形 6"/>
          <p:cNvSpPr/>
          <p:nvPr/>
        </p:nvSpPr>
        <p:spPr>
          <a:xfrm rot="5400000">
            <a:off x="384629" y="-384630"/>
            <a:ext cx="3106057" cy="3875317"/>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a:off x="8701313" y="3367313"/>
            <a:ext cx="3106057" cy="3875317"/>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2"/>
          <p:cNvSpPr/>
          <p:nvPr/>
        </p:nvSpPr>
        <p:spPr>
          <a:xfrm rot="19299726">
            <a:off x="6760142" y="4812139"/>
            <a:ext cx="6346464" cy="695922"/>
          </a:xfrm>
          <a:custGeom>
            <a:avLst/>
            <a:gdLst>
              <a:gd name="connsiteX0" fmla="*/ 0 w 5892800"/>
              <a:gd name="connsiteY0" fmla="*/ 0 h 707886"/>
              <a:gd name="connsiteX1" fmla="*/ 5892800 w 5892800"/>
              <a:gd name="connsiteY1" fmla="*/ 0 h 707886"/>
              <a:gd name="connsiteX2" fmla="*/ 5892800 w 5892800"/>
              <a:gd name="connsiteY2" fmla="*/ 707886 h 707886"/>
              <a:gd name="connsiteX3" fmla="*/ 0 w 5892800"/>
              <a:gd name="connsiteY3" fmla="*/ 707886 h 707886"/>
              <a:gd name="connsiteX4" fmla="*/ 0 w 5892800"/>
              <a:gd name="connsiteY4" fmla="*/ 0 h 707886"/>
              <a:gd name="connsiteX0-1" fmla="*/ 0 w 6244155"/>
              <a:gd name="connsiteY0-2" fmla="*/ 0 h 707886"/>
              <a:gd name="connsiteX1-3" fmla="*/ 6244155 w 6244155"/>
              <a:gd name="connsiteY1-4" fmla="*/ 293 h 707886"/>
              <a:gd name="connsiteX2-5" fmla="*/ 5892800 w 6244155"/>
              <a:gd name="connsiteY2-6" fmla="*/ 707886 h 707886"/>
              <a:gd name="connsiteX3-7" fmla="*/ 0 w 6244155"/>
              <a:gd name="connsiteY3-8" fmla="*/ 707886 h 707886"/>
              <a:gd name="connsiteX4-9" fmla="*/ 0 w 6244155"/>
              <a:gd name="connsiteY4-10" fmla="*/ 0 h 707886"/>
              <a:gd name="connsiteX0-11" fmla="*/ 0 w 6244155"/>
              <a:gd name="connsiteY0-12" fmla="*/ 0 h 707886"/>
              <a:gd name="connsiteX1-13" fmla="*/ 6244155 w 6244155"/>
              <a:gd name="connsiteY1-14" fmla="*/ 293 h 707886"/>
              <a:gd name="connsiteX2-15" fmla="*/ 5654769 w 6244155"/>
              <a:gd name="connsiteY2-16" fmla="*/ 704690 h 707886"/>
              <a:gd name="connsiteX3-17" fmla="*/ 0 w 6244155"/>
              <a:gd name="connsiteY3-18" fmla="*/ 707886 h 707886"/>
              <a:gd name="connsiteX4-19" fmla="*/ 0 w 6244155"/>
              <a:gd name="connsiteY4-20" fmla="*/ 0 h 707886"/>
              <a:gd name="connsiteX0-21" fmla="*/ 0 w 6201341"/>
              <a:gd name="connsiteY0-22" fmla="*/ 0 h 707886"/>
              <a:gd name="connsiteX1-23" fmla="*/ 6201341 w 6201341"/>
              <a:gd name="connsiteY1-24" fmla="*/ 5293 h 707886"/>
              <a:gd name="connsiteX2-25" fmla="*/ 5654769 w 6201341"/>
              <a:gd name="connsiteY2-26" fmla="*/ 704690 h 707886"/>
              <a:gd name="connsiteX3-27" fmla="*/ 0 w 6201341"/>
              <a:gd name="connsiteY3-28" fmla="*/ 707886 h 707886"/>
              <a:gd name="connsiteX4-29" fmla="*/ 0 w 6201341"/>
              <a:gd name="connsiteY4-30" fmla="*/ 0 h 707886"/>
              <a:gd name="connsiteX0-31" fmla="*/ 0 w 6201341"/>
              <a:gd name="connsiteY0-32" fmla="*/ 0 h 707886"/>
              <a:gd name="connsiteX1-33" fmla="*/ 6201341 w 6201341"/>
              <a:gd name="connsiteY1-34" fmla="*/ 5293 h 707886"/>
              <a:gd name="connsiteX2-35" fmla="*/ 5638088 w 6201341"/>
              <a:gd name="connsiteY2-36" fmla="*/ 701215 h 707886"/>
              <a:gd name="connsiteX3-37" fmla="*/ 0 w 6201341"/>
              <a:gd name="connsiteY3-38" fmla="*/ 707886 h 707886"/>
              <a:gd name="connsiteX4-39" fmla="*/ 0 w 6201341"/>
              <a:gd name="connsiteY4-40" fmla="*/ 0 h 707886"/>
              <a:gd name="connsiteX0-41" fmla="*/ 0 w 6201341"/>
              <a:gd name="connsiteY0-42" fmla="*/ 0 h 701215"/>
              <a:gd name="connsiteX1-43" fmla="*/ 6201341 w 6201341"/>
              <a:gd name="connsiteY1-44" fmla="*/ 5293 h 701215"/>
              <a:gd name="connsiteX2-45" fmla="*/ 5638088 w 6201341"/>
              <a:gd name="connsiteY2-46" fmla="*/ 701215 h 701215"/>
              <a:gd name="connsiteX3-47" fmla="*/ 719912 w 6201341"/>
              <a:gd name="connsiteY3-48" fmla="*/ 694321 h 701215"/>
              <a:gd name="connsiteX4-49" fmla="*/ 0 w 6201341"/>
              <a:gd name="connsiteY4-50" fmla="*/ 0 h 701215"/>
              <a:gd name="connsiteX0-51" fmla="*/ 0 w 6346464"/>
              <a:gd name="connsiteY0-52" fmla="*/ 6233 h 695922"/>
              <a:gd name="connsiteX1-53" fmla="*/ 6346464 w 6346464"/>
              <a:gd name="connsiteY1-54" fmla="*/ 0 h 695922"/>
              <a:gd name="connsiteX2-55" fmla="*/ 5783211 w 6346464"/>
              <a:gd name="connsiteY2-56" fmla="*/ 695922 h 695922"/>
              <a:gd name="connsiteX3-57" fmla="*/ 865035 w 6346464"/>
              <a:gd name="connsiteY3-58" fmla="*/ 689028 h 695922"/>
              <a:gd name="connsiteX4-59" fmla="*/ 0 w 6346464"/>
              <a:gd name="connsiteY4-60" fmla="*/ 6233 h 6959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46464" h="695922">
                <a:moveTo>
                  <a:pt x="0" y="6233"/>
                </a:moveTo>
                <a:lnTo>
                  <a:pt x="6346464" y="0"/>
                </a:lnTo>
                <a:lnTo>
                  <a:pt x="5783211" y="695922"/>
                </a:lnTo>
                <a:lnTo>
                  <a:pt x="865035" y="689028"/>
                </a:lnTo>
                <a:lnTo>
                  <a:pt x="0" y="623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2"/>
          <p:cNvSpPr/>
          <p:nvPr/>
        </p:nvSpPr>
        <p:spPr>
          <a:xfrm rot="8445098">
            <a:off x="-941536" y="1383138"/>
            <a:ext cx="6346464" cy="695922"/>
          </a:xfrm>
          <a:custGeom>
            <a:avLst/>
            <a:gdLst>
              <a:gd name="connsiteX0" fmla="*/ 0 w 5892800"/>
              <a:gd name="connsiteY0" fmla="*/ 0 h 707886"/>
              <a:gd name="connsiteX1" fmla="*/ 5892800 w 5892800"/>
              <a:gd name="connsiteY1" fmla="*/ 0 h 707886"/>
              <a:gd name="connsiteX2" fmla="*/ 5892800 w 5892800"/>
              <a:gd name="connsiteY2" fmla="*/ 707886 h 707886"/>
              <a:gd name="connsiteX3" fmla="*/ 0 w 5892800"/>
              <a:gd name="connsiteY3" fmla="*/ 707886 h 707886"/>
              <a:gd name="connsiteX4" fmla="*/ 0 w 5892800"/>
              <a:gd name="connsiteY4" fmla="*/ 0 h 707886"/>
              <a:gd name="connsiteX0-1" fmla="*/ 0 w 6244155"/>
              <a:gd name="connsiteY0-2" fmla="*/ 0 h 707886"/>
              <a:gd name="connsiteX1-3" fmla="*/ 6244155 w 6244155"/>
              <a:gd name="connsiteY1-4" fmla="*/ 293 h 707886"/>
              <a:gd name="connsiteX2-5" fmla="*/ 5892800 w 6244155"/>
              <a:gd name="connsiteY2-6" fmla="*/ 707886 h 707886"/>
              <a:gd name="connsiteX3-7" fmla="*/ 0 w 6244155"/>
              <a:gd name="connsiteY3-8" fmla="*/ 707886 h 707886"/>
              <a:gd name="connsiteX4-9" fmla="*/ 0 w 6244155"/>
              <a:gd name="connsiteY4-10" fmla="*/ 0 h 707886"/>
              <a:gd name="connsiteX0-11" fmla="*/ 0 w 6244155"/>
              <a:gd name="connsiteY0-12" fmla="*/ 0 h 707886"/>
              <a:gd name="connsiteX1-13" fmla="*/ 6244155 w 6244155"/>
              <a:gd name="connsiteY1-14" fmla="*/ 293 h 707886"/>
              <a:gd name="connsiteX2-15" fmla="*/ 5654769 w 6244155"/>
              <a:gd name="connsiteY2-16" fmla="*/ 704690 h 707886"/>
              <a:gd name="connsiteX3-17" fmla="*/ 0 w 6244155"/>
              <a:gd name="connsiteY3-18" fmla="*/ 707886 h 707886"/>
              <a:gd name="connsiteX4-19" fmla="*/ 0 w 6244155"/>
              <a:gd name="connsiteY4-20" fmla="*/ 0 h 707886"/>
              <a:gd name="connsiteX0-21" fmla="*/ 0 w 6201341"/>
              <a:gd name="connsiteY0-22" fmla="*/ 0 h 707886"/>
              <a:gd name="connsiteX1-23" fmla="*/ 6201341 w 6201341"/>
              <a:gd name="connsiteY1-24" fmla="*/ 5293 h 707886"/>
              <a:gd name="connsiteX2-25" fmla="*/ 5654769 w 6201341"/>
              <a:gd name="connsiteY2-26" fmla="*/ 704690 h 707886"/>
              <a:gd name="connsiteX3-27" fmla="*/ 0 w 6201341"/>
              <a:gd name="connsiteY3-28" fmla="*/ 707886 h 707886"/>
              <a:gd name="connsiteX4-29" fmla="*/ 0 w 6201341"/>
              <a:gd name="connsiteY4-30" fmla="*/ 0 h 707886"/>
              <a:gd name="connsiteX0-31" fmla="*/ 0 w 6201341"/>
              <a:gd name="connsiteY0-32" fmla="*/ 0 h 707886"/>
              <a:gd name="connsiteX1-33" fmla="*/ 6201341 w 6201341"/>
              <a:gd name="connsiteY1-34" fmla="*/ 5293 h 707886"/>
              <a:gd name="connsiteX2-35" fmla="*/ 5638088 w 6201341"/>
              <a:gd name="connsiteY2-36" fmla="*/ 701215 h 707886"/>
              <a:gd name="connsiteX3-37" fmla="*/ 0 w 6201341"/>
              <a:gd name="connsiteY3-38" fmla="*/ 707886 h 707886"/>
              <a:gd name="connsiteX4-39" fmla="*/ 0 w 6201341"/>
              <a:gd name="connsiteY4-40" fmla="*/ 0 h 707886"/>
              <a:gd name="connsiteX0-41" fmla="*/ 0 w 6201341"/>
              <a:gd name="connsiteY0-42" fmla="*/ 0 h 701215"/>
              <a:gd name="connsiteX1-43" fmla="*/ 6201341 w 6201341"/>
              <a:gd name="connsiteY1-44" fmla="*/ 5293 h 701215"/>
              <a:gd name="connsiteX2-45" fmla="*/ 5638088 w 6201341"/>
              <a:gd name="connsiteY2-46" fmla="*/ 701215 h 701215"/>
              <a:gd name="connsiteX3-47" fmla="*/ 719912 w 6201341"/>
              <a:gd name="connsiteY3-48" fmla="*/ 694321 h 701215"/>
              <a:gd name="connsiteX4-49" fmla="*/ 0 w 6201341"/>
              <a:gd name="connsiteY4-50" fmla="*/ 0 h 701215"/>
              <a:gd name="connsiteX0-51" fmla="*/ 0 w 6346464"/>
              <a:gd name="connsiteY0-52" fmla="*/ 6233 h 695922"/>
              <a:gd name="connsiteX1-53" fmla="*/ 6346464 w 6346464"/>
              <a:gd name="connsiteY1-54" fmla="*/ 0 h 695922"/>
              <a:gd name="connsiteX2-55" fmla="*/ 5783211 w 6346464"/>
              <a:gd name="connsiteY2-56" fmla="*/ 695922 h 695922"/>
              <a:gd name="connsiteX3-57" fmla="*/ 865035 w 6346464"/>
              <a:gd name="connsiteY3-58" fmla="*/ 689028 h 695922"/>
              <a:gd name="connsiteX4-59" fmla="*/ 0 w 6346464"/>
              <a:gd name="connsiteY4-60" fmla="*/ 6233 h 6959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46464" h="695922">
                <a:moveTo>
                  <a:pt x="0" y="6233"/>
                </a:moveTo>
                <a:lnTo>
                  <a:pt x="6346464" y="0"/>
                </a:lnTo>
                <a:lnTo>
                  <a:pt x="5783211" y="695922"/>
                </a:lnTo>
                <a:lnTo>
                  <a:pt x="865035" y="689028"/>
                </a:lnTo>
                <a:lnTo>
                  <a:pt x="0" y="623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4850087" y="2804984"/>
            <a:ext cx="5529587" cy="898493"/>
          </a:xfrm>
        </p:spPr>
        <p:txBody>
          <a:bodyPr anchor="ctr" anchorCtr="0">
            <a:normAutofit/>
          </a:bodyPr>
          <a:lstStyle>
            <a:lvl1pPr>
              <a:defRPr sz="4000">
                <a:solidFill>
                  <a:schemeClr val="tx1">
                    <a:lumMod val="65000"/>
                    <a:lumOff val="35000"/>
                  </a:schemeClr>
                </a:solidFill>
              </a:defRPr>
            </a:lvl1pPr>
          </a:lstStyle>
          <a:p>
            <a:r>
              <a:rPr lang="zh-CN" altLang="en-US" dirty="0"/>
              <a:t>单击此处编辑标题</a:t>
            </a:r>
          </a:p>
        </p:txBody>
      </p:sp>
      <p:sp>
        <p:nvSpPr>
          <p:cNvPr id="3" name="文本占位符 2"/>
          <p:cNvSpPr>
            <a:spLocks noGrp="1"/>
          </p:cNvSpPr>
          <p:nvPr>
            <p:ph type="body" idx="1" hasCustomPrompt="1"/>
          </p:nvPr>
        </p:nvSpPr>
        <p:spPr>
          <a:xfrm>
            <a:off x="3317769" y="2804984"/>
            <a:ext cx="1466507" cy="898493"/>
          </a:xfrm>
        </p:spPr>
        <p:txBody>
          <a:bodyPr wrap="square" anchor="ctr" anchorCtr="0">
            <a:normAutofit/>
          </a:bodyPr>
          <a:lstStyle>
            <a:lvl1pPr marL="0" indent="0" algn="r">
              <a:buNone/>
              <a:defRPr sz="44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文本</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3314762" y="2383064"/>
            <a:ext cx="5562475" cy="1699079"/>
          </a:xfrm>
          <a:prstGeom prst="rect">
            <a:avLst/>
          </a:prstGeom>
          <a:solidFill>
            <a:schemeClr val="accent4"/>
          </a:solidFill>
          <a:ln>
            <a:noFill/>
          </a:ln>
          <a:effectLst>
            <a:outerShdw blurRad="508000" dist="50800" dir="2700000" sx="104000" sy="104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5400000">
            <a:off x="5773057" y="468083"/>
            <a:ext cx="645888" cy="12192002"/>
            <a:chOff x="9775372" y="0"/>
            <a:chExt cx="832755" cy="6858000"/>
          </a:xfrm>
        </p:grpSpPr>
        <p:sp>
          <p:nvSpPr>
            <p:cNvPr id="8" name="矩形 7"/>
            <p:cNvSpPr/>
            <p:nvPr/>
          </p:nvSpPr>
          <p:spPr>
            <a:xfrm>
              <a:off x="9775372" y="0"/>
              <a:ext cx="6531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28514" y="0"/>
              <a:ext cx="1796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nvPr>
        </p:nvSpPr>
        <p:spPr>
          <a:xfrm>
            <a:off x="3314763" y="2569821"/>
            <a:ext cx="5562474" cy="1325563"/>
          </a:xfrm>
        </p:spPr>
        <p:txBody>
          <a:bodyPr>
            <a:normAutofit/>
          </a:bodyPr>
          <a:lstStyle>
            <a:lvl1pPr algn="ctr">
              <a:defRPr sz="5400" b="1">
                <a:solidFill>
                  <a:schemeClr val="tx2"/>
                </a:solidFill>
              </a:defRPr>
            </a:lvl1pPr>
          </a:lstStyle>
          <a:p>
            <a:r>
              <a:rPr lang="zh-CN" altLang="en-US" dirty="0"/>
              <a:t>编辑标题</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2019/11/7</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9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fld id="{760FBDFE-C587-4B4C-A407-44438C67B59E}" type="datetimeFigureOut">
              <a:rPr lang="zh-CN" altLang="en-US" smtClean="0"/>
              <a:t>2019/11/7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82770" y="693420"/>
            <a:ext cx="36469320" cy="1753235"/>
          </a:xfrm>
          <a:prstGeom prst="rect">
            <a:avLst/>
          </a:prstGeom>
          <a:noFill/>
        </p:spPr>
        <p:txBody>
          <a:bodyPr wrap="square" rtlCol="0">
            <a:spAutoFit/>
          </a:bodyPr>
          <a:lstStyle/>
          <a:p>
            <a:pPr algn="l"/>
            <a:r>
              <a:rPr lang="zh-CN" altLang="en-US"/>
              <a:t>在1951 年,一位名叫Stephen Kleene的数学科学家，</a:t>
            </a:r>
          </a:p>
          <a:p>
            <a:pPr algn="l"/>
            <a:r>
              <a:rPr lang="zh-CN" altLang="en-US"/>
              <a:t>他在Warren McCulloch和Walter Pitts早期工作的基础之上，</a:t>
            </a:r>
          </a:p>
          <a:p>
            <a:pPr algn="l"/>
            <a:r>
              <a:rPr lang="zh-CN" altLang="en-US"/>
              <a:t>发表了一篇题目是《神经网事件的表示法》的论文，</a:t>
            </a:r>
          </a:p>
          <a:p>
            <a:pPr algn="l"/>
            <a:r>
              <a:rPr lang="zh-CN" altLang="en-US"/>
              <a:t>利用称之为正则集合的数学符号来描述此模型，引入了正则表达式的概念。</a:t>
            </a:r>
          </a:p>
          <a:p>
            <a:pPr algn="l"/>
            <a:r>
              <a:rPr lang="zh-CN" altLang="en-US">
                <a:sym typeface="+mn-ea"/>
              </a:rPr>
              <a:t>正则表达式被作为用来描述其称之为“正则集的代数”的一种表达式，</a:t>
            </a:r>
          </a:p>
          <a:p>
            <a:pPr algn="l"/>
            <a:r>
              <a:rPr lang="zh-CN" altLang="en-US">
                <a:sym typeface="+mn-ea"/>
              </a:rPr>
              <a:t>因而采用了“正则表达式”这个术语。</a:t>
            </a:r>
            <a:endParaRPr lang="zh-CN" altLang="en-US"/>
          </a:p>
        </p:txBody>
      </p:sp>
      <p:sp>
        <p:nvSpPr>
          <p:cNvPr id="7" name="文本框 6"/>
          <p:cNvSpPr txBox="1"/>
          <p:nvPr/>
        </p:nvSpPr>
        <p:spPr>
          <a:xfrm>
            <a:off x="2210435" y="2608580"/>
            <a:ext cx="6903720" cy="1476375"/>
          </a:xfrm>
          <a:prstGeom prst="rect">
            <a:avLst/>
          </a:prstGeom>
          <a:noFill/>
        </p:spPr>
        <p:txBody>
          <a:bodyPr wrap="square" rtlCol="0">
            <a:spAutoFit/>
          </a:bodyPr>
          <a:lstStyle/>
          <a:p>
            <a:pPr algn="l"/>
            <a:r>
              <a:rPr lang="zh-CN" altLang="en-US">
                <a:sym typeface="+mn-ea"/>
              </a:rPr>
              <a:t>之后一段时间，人们发现可以将这一工作成果应用于其他方面。Ken Thompson就把这一成果应用于计算搜索算法的一些早期研究，Ken Thompson是 Unix的主要发明人，也就是大名鼎鼎的Unix之父。Unix之父将此符号系统引入编辑器QED，然后是Unix上的编辑器ed，并最终引入grep。</a:t>
            </a:r>
            <a:endParaRPr lang="zh-CN" altLang="en-US"/>
          </a:p>
        </p:txBody>
      </p:sp>
      <p:sp>
        <p:nvSpPr>
          <p:cNvPr id="8" name="文本框 7"/>
          <p:cNvSpPr txBox="1"/>
          <p:nvPr/>
        </p:nvSpPr>
        <p:spPr>
          <a:xfrm>
            <a:off x="163195" y="4406265"/>
            <a:ext cx="7748270" cy="2584450"/>
          </a:xfrm>
          <a:prstGeom prst="rect">
            <a:avLst/>
          </a:prstGeom>
          <a:noFill/>
        </p:spPr>
        <p:txBody>
          <a:bodyPr wrap="square" rtlCol="0">
            <a:spAutoFit/>
          </a:bodyPr>
          <a:lstStyle/>
          <a:p>
            <a:pPr algn="l"/>
            <a:r>
              <a:rPr lang="zh-CN" altLang="en-US">
                <a:sym typeface="+mn-ea"/>
              </a:rPr>
              <a:t>自此以后，正则表达式被广泛地应用到各种UNIX或类似于UNIX的工具中，如大家熟知的Perl。Perl的正则表达式源自于Henry Spencer编写的regex，之后已演化成了pcre（Perl兼容正则表达式Perl Compatible Regular Expressions），pcre是一个由Philip Hazel开发的、为很多现代工具所使用的库。正则表达式的第一个实用应用程序即为Unix中的 qed 编辑器。</a:t>
            </a:r>
          </a:p>
          <a:p>
            <a:pPr algn="l"/>
            <a:endParaRPr lang="zh-CN" altLang="en-US"/>
          </a:p>
          <a:p>
            <a:pPr algn="l"/>
            <a:r>
              <a:rPr lang="zh-CN" altLang="en-US">
                <a:sym typeface="+mn-ea"/>
              </a:rPr>
              <a:t>然后，正则表达式在各种计算机语言或各种应用领域得到了广大的应用和发展，演变成为计算机技术森林中的一只形神美丽且声音动听的百灵鸟。</a:t>
            </a:r>
            <a:endParaRPr lang="zh-CN" altLang="en-US"/>
          </a:p>
          <a:p>
            <a:endParaRPr lang="zh-CN" altLang="en-US"/>
          </a:p>
        </p:txBody>
      </p:sp>
      <p:sp>
        <p:nvSpPr>
          <p:cNvPr id="9" name="文本框 8"/>
          <p:cNvSpPr txBox="1"/>
          <p:nvPr/>
        </p:nvSpPr>
        <p:spPr>
          <a:xfrm>
            <a:off x="10041890" y="6110605"/>
            <a:ext cx="2214880" cy="460375"/>
          </a:xfrm>
          <a:prstGeom prst="rect">
            <a:avLst/>
          </a:prstGeom>
          <a:noFill/>
        </p:spPr>
        <p:txBody>
          <a:bodyPr wrap="none" rtlCol="0">
            <a:spAutoFit/>
          </a:bodyPr>
          <a:lstStyle/>
          <a:p>
            <a:r>
              <a:rPr lang="en-US" altLang="zh-CN" sz="2400"/>
              <a:t>--</a:t>
            </a:r>
            <a:r>
              <a:rPr lang="zh-CN" altLang="en-US" sz="2400"/>
              <a:t>来自百度百科</a:t>
            </a:r>
          </a:p>
        </p:txBody>
      </p:sp>
      <p:pic>
        <p:nvPicPr>
          <p:cNvPr id="10" name="图片 9"/>
          <p:cNvPicPr>
            <a:picLocks noChangeAspect="1"/>
          </p:cNvPicPr>
          <p:nvPr/>
        </p:nvPicPr>
        <p:blipFill>
          <a:blip r:embed="rId4"/>
          <a:stretch>
            <a:fillRect/>
          </a:stretch>
        </p:blipFill>
        <p:spPr>
          <a:xfrm>
            <a:off x="156210" y="265430"/>
            <a:ext cx="2926080" cy="136969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D5C4BB-2195-7342-A707-AEBD50AE87BC}"/>
              </a:ext>
            </a:extLst>
          </p:cNvPr>
          <p:cNvSpPr/>
          <p:nvPr/>
        </p:nvSpPr>
        <p:spPr>
          <a:xfrm>
            <a:off x="225094" y="324496"/>
            <a:ext cx="2954655" cy="923330"/>
          </a:xfrm>
          <a:prstGeom prst="rect">
            <a:avLst/>
          </a:prstGeom>
          <a:noFill/>
        </p:spPr>
        <p:txBody>
          <a:bodyPr wrap="none" lIns="91440" tIns="45720" rIns="91440" bIns="45720">
            <a:spAutoFit/>
          </a:bodyPr>
          <a:lstStyle/>
          <a:p>
            <a:pPr algn="ctr"/>
            <a:r>
              <a:rPr lang="zh-CN"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零宽断言</a:t>
            </a:r>
            <a:endParaRPr lang="en-US" altLang="zh-C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矩形 2">
            <a:extLst>
              <a:ext uri="{FF2B5EF4-FFF2-40B4-BE49-F238E27FC236}">
                <a16:creationId xmlns:a16="http://schemas.microsoft.com/office/drawing/2014/main" id="{1F8A8D7C-78EC-DA4B-9CF8-A6A3C95B3D13}"/>
              </a:ext>
            </a:extLst>
          </p:cNvPr>
          <p:cNvSpPr/>
          <p:nvPr/>
        </p:nvSpPr>
        <p:spPr>
          <a:xfrm>
            <a:off x="4620322" y="565138"/>
            <a:ext cx="6096000" cy="1323439"/>
          </a:xfrm>
          <a:prstGeom prst="rect">
            <a:avLst/>
          </a:prstGeom>
        </p:spPr>
        <p:txBody>
          <a:bodyPr>
            <a:spAutoFit/>
          </a:bodyPr>
          <a:lstStyle/>
          <a:p>
            <a:r>
              <a:rPr lang="zh-CN" altLang="en-US" sz="2000" dirty="0">
                <a:latin typeface="Verdana" panose="020B0604030504040204" pitchFamily="34" charset="0"/>
              </a:rPr>
              <a:t>查找在某些内容</a:t>
            </a:r>
            <a:r>
              <a:rPr lang="en-US" altLang="zh-CN" sz="2000" dirty="0">
                <a:latin typeface="Verdana" panose="020B0604030504040204" pitchFamily="34" charset="0"/>
              </a:rPr>
              <a:t>(</a:t>
            </a:r>
            <a:r>
              <a:rPr lang="zh-CN" altLang="en-US" sz="2000" dirty="0">
                <a:latin typeface="Verdana" panose="020B0604030504040204" pitchFamily="34" charset="0"/>
              </a:rPr>
              <a:t>但并不包括这些内容</a:t>
            </a:r>
            <a:r>
              <a:rPr lang="en-US" altLang="zh-CN" sz="2000" dirty="0">
                <a:latin typeface="Verdana" panose="020B0604030504040204" pitchFamily="34" charset="0"/>
              </a:rPr>
              <a:t>)</a:t>
            </a:r>
            <a:r>
              <a:rPr lang="zh-CN" altLang="en-US" sz="2000" dirty="0">
                <a:latin typeface="Verdana" panose="020B0604030504040204" pitchFamily="34" charset="0"/>
              </a:rPr>
              <a:t>之前或之后的东西，也就是说它们像</a:t>
            </a:r>
            <a:r>
              <a:rPr lang="en-US" altLang="zh-CN" sz="2000" dirty="0">
                <a:solidFill>
                  <a:srgbClr val="0000FF"/>
                </a:solidFill>
                <a:latin typeface="Verdana" panose="020B0604030504040204" pitchFamily="34" charset="0"/>
              </a:rPr>
              <a:t>\b</a:t>
            </a:r>
            <a:r>
              <a:rPr lang="en-US" altLang="zh-CN" sz="2000" dirty="0">
                <a:latin typeface="Verdana" panose="020B0604030504040204" pitchFamily="34" charset="0"/>
              </a:rPr>
              <a:t>,</a:t>
            </a:r>
            <a:r>
              <a:rPr lang="en-US" altLang="zh-CN" sz="2000" dirty="0">
                <a:solidFill>
                  <a:srgbClr val="0000FF"/>
                </a:solidFill>
                <a:latin typeface="Verdana" panose="020B0604030504040204" pitchFamily="34" charset="0"/>
              </a:rPr>
              <a:t>^</a:t>
            </a:r>
            <a:r>
              <a:rPr lang="en-US" altLang="zh-CN" sz="2000" dirty="0">
                <a:latin typeface="Verdana" panose="020B0604030504040204" pitchFamily="34" charset="0"/>
              </a:rPr>
              <a:t>,</a:t>
            </a:r>
            <a:r>
              <a:rPr lang="en-US" altLang="zh-CN" sz="2000" dirty="0">
                <a:solidFill>
                  <a:srgbClr val="0000FF"/>
                </a:solidFill>
                <a:latin typeface="Verdana" panose="020B0604030504040204" pitchFamily="34" charset="0"/>
              </a:rPr>
              <a:t>$</a:t>
            </a:r>
            <a:r>
              <a:rPr lang="zh-CN" altLang="en-US" sz="2000" dirty="0">
                <a:latin typeface="Verdana" panose="020B0604030504040204" pitchFamily="34" charset="0"/>
              </a:rPr>
              <a:t>那样用于指定一个位置，这个位置应该满足一定的条件</a:t>
            </a:r>
            <a:r>
              <a:rPr lang="en-US" altLang="zh-CN" sz="2000" dirty="0">
                <a:latin typeface="Verdana" panose="020B0604030504040204" pitchFamily="34" charset="0"/>
              </a:rPr>
              <a:t>(</a:t>
            </a:r>
            <a:r>
              <a:rPr lang="zh-CN" altLang="en-US" sz="2000" dirty="0">
                <a:latin typeface="Verdana" panose="020B0604030504040204" pitchFamily="34" charset="0"/>
              </a:rPr>
              <a:t>即断言</a:t>
            </a:r>
            <a:r>
              <a:rPr lang="en-US" altLang="zh-CN" sz="2000" dirty="0">
                <a:latin typeface="Verdana" panose="020B0604030504040204" pitchFamily="34" charset="0"/>
              </a:rPr>
              <a:t>)</a:t>
            </a:r>
            <a:r>
              <a:rPr lang="zh-CN" altLang="en-US" sz="2000" dirty="0">
                <a:latin typeface="Verdana" panose="020B0604030504040204" pitchFamily="34" charset="0"/>
              </a:rPr>
              <a:t>，因此它们也被称为</a:t>
            </a:r>
            <a:r>
              <a:rPr lang="zh-CN" altLang="en-US" sz="2000" b="1" dirty="0">
                <a:latin typeface="Verdana" panose="020B0604030504040204" pitchFamily="34" charset="0"/>
              </a:rPr>
              <a:t>零宽断言</a:t>
            </a:r>
            <a:r>
              <a:rPr lang="zh-CN" altLang="en-US" sz="2000" dirty="0">
                <a:latin typeface="Verdana" panose="020B0604030504040204" pitchFamily="34" charset="0"/>
              </a:rPr>
              <a:t>。</a:t>
            </a:r>
            <a:endParaRPr lang="zh-CN" altLang="en-US" sz="2000" dirty="0">
              <a:effectLst/>
            </a:endParaRPr>
          </a:p>
        </p:txBody>
      </p:sp>
      <p:sp>
        <p:nvSpPr>
          <p:cNvPr id="5" name="矩形 4">
            <a:extLst>
              <a:ext uri="{FF2B5EF4-FFF2-40B4-BE49-F238E27FC236}">
                <a16:creationId xmlns:a16="http://schemas.microsoft.com/office/drawing/2014/main" id="{61D37A54-1A88-4049-8CB2-DC5EE8FD5A8D}"/>
              </a:ext>
            </a:extLst>
          </p:cNvPr>
          <p:cNvSpPr/>
          <p:nvPr/>
        </p:nvSpPr>
        <p:spPr>
          <a:xfrm>
            <a:off x="1564887" y="2809117"/>
            <a:ext cx="8738839" cy="1754326"/>
          </a:xfrm>
          <a:prstGeom prst="rect">
            <a:avLst/>
          </a:prstGeom>
        </p:spPr>
        <p:txBody>
          <a:bodyPr wrap="square">
            <a:spAutoFit/>
          </a:bodyPr>
          <a:lstStyle/>
          <a:p>
            <a:r>
              <a:rPr lang="en" altLang="zh-CN" dirty="0">
                <a:solidFill>
                  <a:srgbClr val="0000FF"/>
                </a:solidFill>
                <a:latin typeface="Verdana" panose="020B0604030504040204" pitchFamily="34" charset="0"/>
              </a:rPr>
              <a:t>(?=</a:t>
            </a:r>
            <a:r>
              <a:rPr lang="en" altLang="zh-CN" dirty="0" err="1">
                <a:solidFill>
                  <a:srgbClr val="0000FF"/>
                </a:solidFill>
                <a:latin typeface="Verdana" panose="020B0604030504040204" pitchFamily="34" charset="0"/>
              </a:rPr>
              <a:t>exp</a:t>
            </a:r>
            <a:r>
              <a:rPr lang="en" altLang="zh-CN" dirty="0">
                <a:solidFill>
                  <a:srgbClr val="0000FF"/>
                </a:solidFill>
                <a:latin typeface="Verdana" panose="020B0604030504040204" pitchFamily="34" charset="0"/>
              </a:rPr>
              <a:t>)</a:t>
            </a:r>
            <a:r>
              <a:rPr lang="zh-CN" altLang="en-US" dirty="0">
                <a:latin typeface="Verdana" panose="020B0604030504040204" pitchFamily="34" charset="0"/>
              </a:rPr>
              <a:t>叫</a:t>
            </a:r>
            <a:r>
              <a:rPr lang="zh-CN" altLang="en-US" b="1" dirty="0">
                <a:latin typeface="Verdana" panose="020B0604030504040204" pitchFamily="34" charset="0"/>
              </a:rPr>
              <a:t>零宽度正预测先行断言</a:t>
            </a:r>
            <a:r>
              <a:rPr lang="zh-CN" altLang="en-US" dirty="0">
                <a:latin typeface="Verdana" panose="020B0604030504040204" pitchFamily="34" charset="0"/>
              </a:rPr>
              <a:t>，它</a:t>
            </a:r>
            <a:r>
              <a:rPr lang="zh-CN" altLang="en-US" u="sng" dirty="0">
                <a:latin typeface="Verdana" panose="020B0604030504040204" pitchFamily="34" charset="0"/>
              </a:rPr>
              <a:t>断言自身出现的位置的后面能匹配表达式</a:t>
            </a:r>
            <a:r>
              <a:rPr lang="en" altLang="zh-CN" u="sng" dirty="0" err="1">
                <a:latin typeface="Verdana" panose="020B0604030504040204" pitchFamily="34" charset="0"/>
              </a:rPr>
              <a:t>exp</a:t>
            </a:r>
            <a:r>
              <a:rPr lang="zh-CN" altLang="en" dirty="0">
                <a:latin typeface="Verdana" panose="020B0604030504040204" pitchFamily="34" charset="0"/>
              </a:rPr>
              <a:t>。</a:t>
            </a:r>
            <a:r>
              <a:rPr lang="zh-CN" altLang="en-US" dirty="0">
                <a:latin typeface="Verdana" panose="020B0604030504040204" pitchFamily="34" charset="0"/>
              </a:rPr>
              <a:t>比如</a:t>
            </a:r>
            <a:r>
              <a:rPr lang="en-US" altLang="zh-CN" dirty="0">
                <a:solidFill>
                  <a:srgbClr val="FF0000"/>
                </a:solidFill>
                <a:latin typeface="Verdana" panose="020B0604030504040204" pitchFamily="34" charset="0"/>
              </a:rPr>
              <a:t>\</a:t>
            </a:r>
            <a:r>
              <a:rPr lang="en" altLang="zh-CN" dirty="0">
                <a:solidFill>
                  <a:srgbClr val="FF0000"/>
                </a:solidFill>
                <a:latin typeface="Verdana" panose="020B0604030504040204" pitchFamily="34" charset="0"/>
              </a:rPr>
              <a:t>b\w+(?=</a:t>
            </a:r>
            <a:r>
              <a:rPr lang="en" altLang="zh-CN" dirty="0" err="1">
                <a:solidFill>
                  <a:srgbClr val="FF0000"/>
                </a:solidFill>
                <a:latin typeface="Verdana" panose="020B0604030504040204" pitchFamily="34" charset="0"/>
              </a:rPr>
              <a:t>ing</a:t>
            </a:r>
            <a:r>
              <a:rPr lang="en" altLang="zh-CN" dirty="0">
                <a:solidFill>
                  <a:srgbClr val="FF0000"/>
                </a:solidFill>
                <a:latin typeface="Verdana" panose="020B0604030504040204" pitchFamily="34" charset="0"/>
              </a:rPr>
              <a:t>\b)</a:t>
            </a:r>
            <a:r>
              <a:rPr lang="zh-CN" altLang="en" dirty="0">
                <a:latin typeface="Verdana" panose="020B0604030504040204" pitchFamily="34" charset="0"/>
              </a:rPr>
              <a:t>，</a:t>
            </a:r>
            <a:r>
              <a:rPr lang="zh-CN" altLang="en-US" dirty="0">
                <a:latin typeface="Verdana" panose="020B0604030504040204" pitchFamily="34" charset="0"/>
              </a:rPr>
              <a:t>匹配</a:t>
            </a:r>
            <a:r>
              <a:rPr lang="zh-CN" altLang="en-US" u="sng" dirty="0">
                <a:latin typeface="Verdana" panose="020B0604030504040204" pitchFamily="34" charset="0"/>
              </a:rPr>
              <a:t>以</a:t>
            </a:r>
            <a:r>
              <a:rPr lang="en" altLang="zh-CN" u="sng" dirty="0" err="1">
                <a:latin typeface="Verdana" panose="020B0604030504040204" pitchFamily="34" charset="0"/>
              </a:rPr>
              <a:t>ing</a:t>
            </a:r>
            <a:r>
              <a:rPr lang="zh-CN" altLang="en-US" u="sng" dirty="0">
                <a:latin typeface="Verdana" panose="020B0604030504040204" pitchFamily="34" charset="0"/>
              </a:rPr>
              <a:t>结尾的单词的前面部分，</a:t>
            </a:r>
            <a:r>
              <a:rPr lang="zh-CN" altLang="en-US" dirty="0">
                <a:latin typeface="Verdana" panose="020B0604030504040204" pitchFamily="34" charset="0"/>
              </a:rPr>
              <a:t>如查找</a:t>
            </a:r>
            <a:r>
              <a:rPr lang="en" altLang="zh-CN" i="1" dirty="0">
                <a:latin typeface="Verdana" panose="020B0604030504040204" pitchFamily="34" charset="0"/>
              </a:rPr>
              <a:t>I'm singing while you're dancing.</a:t>
            </a:r>
            <a:r>
              <a:rPr lang="zh-CN" altLang="en-US" dirty="0">
                <a:latin typeface="Verdana" panose="020B0604030504040204" pitchFamily="34" charset="0"/>
              </a:rPr>
              <a:t>时，它会匹配</a:t>
            </a:r>
            <a:r>
              <a:rPr lang="en" altLang="zh-CN" u="sng" dirty="0">
                <a:latin typeface="Verdana" panose="020B0604030504040204" pitchFamily="34" charset="0"/>
              </a:rPr>
              <a:t>sing</a:t>
            </a:r>
            <a:r>
              <a:rPr lang="zh-CN" altLang="en-US" dirty="0">
                <a:latin typeface="Verdana" panose="020B0604030504040204" pitchFamily="34" charset="0"/>
              </a:rPr>
              <a:t>和</a:t>
            </a:r>
            <a:r>
              <a:rPr lang="en" altLang="zh-CN" u="sng" dirty="0" err="1">
                <a:latin typeface="Verdana" panose="020B0604030504040204" pitchFamily="34" charset="0"/>
              </a:rPr>
              <a:t>danc</a:t>
            </a:r>
            <a:r>
              <a:rPr lang="zh-CN" altLang="en" dirty="0">
                <a:latin typeface="Verdana" panose="020B0604030504040204" pitchFamily="34" charset="0"/>
              </a:rPr>
              <a:t>。</a:t>
            </a:r>
            <a:endParaRPr lang="en" altLang="zh-CN" dirty="0"/>
          </a:p>
          <a:p>
            <a:r>
              <a:rPr lang="en" altLang="zh-CN" dirty="0">
                <a:solidFill>
                  <a:srgbClr val="0000FF"/>
                </a:solidFill>
                <a:latin typeface="Verdana" panose="020B0604030504040204" pitchFamily="34" charset="0"/>
              </a:rPr>
              <a:t>(?&lt;=</a:t>
            </a:r>
            <a:r>
              <a:rPr lang="en" altLang="zh-CN" dirty="0" err="1">
                <a:solidFill>
                  <a:srgbClr val="0000FF"/>
                </a:solidFill>
                <a:latin typeface="Verdana" panose="020B0604030504040204" pitchFamily="34" charset="0"/>
              </a:rPr>
              <a:t>exp</a:t>
            </a:r>
            <a:r>
              <a:rPr lang="en" altLang="zh-CN" dirty="0">
                <a:solidFill>
                  <a:srgbClr val="0000FF"/>
                </a:solidFill>
                <a:latin typeface="Verdana" panose="020B0604030504040204" pitchFamily="34" charset="0"/>
              </a:rPr>
              <a:t>)</a:t>
            </a:r>
            <a:r>
              <a:rPr lang="zh-CN" altLang="en-US" dirty="0">
                <a:latin typeface="Verdana" panose="020B0604030504040204" pitchFamily="34" charset="0"/>
              </a:rPr>
              <a:t>叫</a:t>
            </a:r>
            <a:r>
              <a:rPr lang="zh-CN" altLang="en-US" b="1" dirty="0">
                <a:latin typeface="Verdana" panose="020B0604030504040204" pitchFamily="34" charset="0"/>
              </a:rPr>
              <a:t>零宽度正回顾后发断言</a:t>
            </a:r>
            <a:r>
              <a:rPr lang="zh-CN" altLang="en-US" dirty="0">
                <a:latin typeface="Verdana" panose="020B0604030504040204" pitchFamily="34" charset="0"/>
              </a:rPr>
              <a:t>，它</a:t>
            </a:r>
            <a:r>
              <a:rPr lang="zh-CN" altLang="en-US" u="sng" dirty="0">
                <a:latin typeface="Verdana" panose="020B0604030504040204" pitchFamily="34" charset="0"/>
              </a:rPr>
              <a:t>断言自身出现的位置的前面能匹配表达式</a:t>
            </a:r>
            <a:r>
              <a:rPr lang="en" altLang="zh-CN" u="sng" dirty="0" err="1">
                <a:latin typeface="Verdana" panose="020B0604030504040204" pitchFamily="34" charset="0"/>
              </a:rPr>
              <a:t>exp</a:t>
            </a:r>
            <a:r>
              <a:rPr lang="zh-CN" altLang="en" dirty="0">
                <a:latin typeface="Verdana" panose="020B0604030504040204" pitchFamily="34" charset="0"/>
              </a:rPr>
              <a:t>。</a:t>
            </a:r>
            <a:r>
              <a:rPr lang="zh-CN" altLang="en-US" dirty="0">
                <a:latin typeface="Verdana" panose="020B0604030504040204" pitchFamily="34" charset="0"/>
              </a:rPr>
              <a:t>比如</a:t>
            </a:r>
            <a:r>
              <a:rPr lang="en-US" altLang="zh-CN" dirty="0">
                <a:solidFill>
                  <a:srgbClr val="FF0000"/>
                </a:solidFill>
                <a:latin typeface="Verdana" panose="020B0604030504040204" pitchFamily="34" charset="0"/>
              </a:rPr>
              <a:t>(?&lt;=\</a:t>
            </a:r>
            <a:r>
              <a:rPr lang="en" altLang="zh-CN" dirty="0" err="1">
                <a:solidFill>
                  <a:srgbClr val="FF0000"/>
                </a:solidFill>
                <a:latin typeface="Verdana" panose="020B0604030504040204" pitchFamily="34" charset="0"/>
              </a:rPr>
              <a:t>bre</a:t>
            </a:r>
            <a:r>
              <a:rPr lang="en" altLang="zh-CN" dirty="0">
                <a:solidFill>
                  <a:srgbClr val="FF0000"/>
                </a:solidFill>
                <a:latin typeface="Verdana" panose="020B0604030504040204" pitchFamily="34" charset="0"/>
              </a:rPr>
              <a:t>)\w+\b</a:t>
            </a:r>
            <a:r>
              <a:rPr lang="zh-CN" altLang="en-US" dirty="0">
                <a:latin typeface="Verdana" panose="020B0604030504040204" pitchFamily="34" charset="0"/>
              </a:rPr>
              <a:t>会匹配</a:t>
            </a:r>
            <a:r>
              <a:rPr lang="zh-CN" altLang="en-US" u="sng" dirty="0">
                <a:latin typeface="Verdana" panose="020B0604030504040204" pitchFamily="34" charset="0"/>
              </a:rPr>
              <a:t>以</a:t>
            </a:r>
            <a:r>
              <a:rPr lang="en" altLang="zh-CN" u="sng" dirty="0">
                <a:latin typeface="Verdana" panose="020B0604030504040204" pitchFamily="34" charset="0"/>
              </a:rPr>
              <a:t>re</a:t>
            </a:r>
            <a:r>
              <a:rPr lang="zh-CN" altLang="en-US" u="sng" dirty="0">
                <a:latin typeface="Verdana" panose="020B0604030504040204" pitchFamily="34" charset="0"/>
              </a:rPr>
              <a:t>开头的单词的后半部分</a:t>
            </a:r>
            <a:r>
              <a:rPr lang="en-US" altLang="zh-CN" u="sng" dirty="0">
                <a:latin typeface="Verdana" panose="020B0604030504040204" pitchFamily="34" charset="0"/>
              </a:rPr>
              <a:t>(</a:t>
            </a:r>
            <a:r>
              <a:rPr lang="zh-CN" altLang="en-US" u="sng" dirty="0">
                <a:latin typeface="Verdana" panose="020B0604030504040204" pitchFamily="34" charset="0"/>
              </a:rPr>
              <a:t>除了</a:t>
            </a:r>
            <a:r>
              <a:rPr lang="en" altLang="zh-CN" u="sng" dirty="0">
                <a:latin typeface="Verdana" panose="020B0604030504040204" pitchFamily="34" charset="0"/>
              </a:rPr>
              <a:t>re</a:t>
            </a:r>
            <a:r>
              <a:rPr lang="zh-CN" altLang="en-US" u="sng" dirty="0">
                <a:latin typeface="Verdana" panose="020B0604030504040204" pitchFamily="34" charset="0"/>
              </a:rPr>
              <a:t>以外的部分</a:t>
            </a:r>
            <a:r>
              <a:rPr lang="en-US" altLang="zh-CN" u="sng" dirty="0">
                <a:latin typeface="Verdana" panose="020B0604030504040204" pitchFamily="34" charset="0"/>
              </a:rPr>
              <a:t>)</a:t>
            </a:r>
            <a:r>
              <a:rPr lang="zh-CN" altLang="en-US" dirty="0">
                <a:latin typeface="Verdana" panose="020B0604030504040204" pitchFamily="34" charset="0"/>
              </a:rPr>
              <a:t>，例如在查找</a:t>
            </a:r>
            <a:r>
              <a:rPr lang="en" altLang="zh-CN" i="1" dirty="0">
                <a:latin typeface="Verdana" panose="020B0604030504040204" pitchFamily="34" charset="0"/>
              </a:rPr>
              <a:t>reading a book</a:t>
            </a:r>
            <a:r>
              <a:rPr lang="zh-CN" altLang="en-US" dirty="0">
                <a:latin typeface="Verdana" panose="020B0604030504040204" pitchFamily="34" charset="0"/>
              </a:rPr>
              <a:t>时，它匹配</a:t>
            </a:r>
            <a:r>
              <a:rPr lang="en" altLang="zh-CN" u="sng" dirty="0" err="1">
                <a:latin typeface="Verdana" panose="020B0604030504040204" pitchFamily="34" charset="0"/>
              </a:rPr>
              <a:t>ading</a:t>
            </a:r>
            <a:r>
              <a:rPr lang="zh-CN" altLang="en" dirty="0">
                <a:latin typeface="Verdana" panose="020B0604030504040204" pitchFamily="34" charset="0"/>
              </a:rPr>
              <a:t>。</a:t>
            </a:r>
            <a:endParaRPr lang="en" altLang="zh-CN" dirty="0">
              <a:effectLst/>
            </a:endParaRPr>
          </a:p>
        </p:txBody>
      </p:sp>
      <p:sp>
        <p:nvSpPr>
          <p:cNvPr id="7" name="爆炸形 2 6">
            <a:extLst>
              <a:ext uri="{FF2B5EF4-FFF2-40B4-BE49-F238E27FC236}">
                <a16:creationId xmlns:a16="http://schemas.microsoft.com/office/drawing/2014/main" id="{BCD36164-FD13-B94C-B390-868EB3DF309C}"/>
              </a:ext>
            </a:extLst>
          </p:cNvPr>
          <p:cNvSpPr/>
          <p:nvPr/>
        </p:nvSpPr>
        <p:spPr>
          <a:xfrm>
            <a:off x="10023794" y="2533921"/>
            <a:ext cx="2509025" cy="2029522"/>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400" dirty="0"/>
              <a:t>思考：</a:t>
            </a:r>
            <a:r>
              <a:rPr kumimoji="1" lang="en" altLang="zh-CN" sz="1400" dirty="0"/>
              <a:t> (?=</a:t>
            </a:r>
            <a:r>
              <a:rPr kumimoji="1" lang="en" altLang="zh-CN" sz="1400" dirty="0" err="1"/>
              <a:t>ing</a:t>
            </a:r>
            <a:r>
              <a:rPr kumimoji="1" lang="en" altLang="zh-CN" sz="1400" dirty="0"/>
              <a:t>\b)\w</a:t>
            </a:r>
            <a:r>
              <a:rPr kumimoji="1" lang="zh-CN" altLang="en-US" sz="1400" dirty="0"/>
              <a:t>能捕获什么</a:t>
            </a:r>
          </a:p>
        </p:txBody>
      </p:sp>
      <p:sp>
        <p:nvSpPr>
          <p:cNvPr id="8" name="文本框 7">
            <a:extLst>
              <a:ext uri="{FF2B5EF4-FFF2-40B4-BE49-F238E27FC236}">
                <a16:creationId xmlns:a16="http://schemas.microsoft.com/office/drawing/2014/main" id="{862C27EA-60B1-2145-816B-37E18BBE3C19}"/>
              </a:ext>
            </a:extLst>
          </p:cNvPr>
          <p:cNvSpPr txBox="1"/>
          <p:nvPr/>
        </p:nvSpPr>
        <p:spPr>
          <a:xfrm>
            <a:off x="225094" y="1245036"/>
            <a:ext cx="2262158" cy="646331"/>
          </a:xfrm>
          <a:prstGeom prst="rect">
            <a:avLst/>
          </a:prstGeom>
          <a:noFill/>
        </p:spPr>
        <p:txBody>
          <a:bodyPr wrap="none" rtlCol="0">
            <a:spAutoFit/>
          </a:bodyPr>
          <a:lstStyle/>
          <a:p>
            <a:r>
              <a:rPr kumimoji="1" lang="zh-CN" altLang="en-US" dirty="0">
                <a:solidFill>
                  <a:srgbClr val="FF0000"/>
                </a:solidFill>
              </a:rPr>
              <a:t>零宽断言是新特性</a:t>
            </a:r>
            <a:endParaRPr kumimoji="1" lang="en-US" altLang="zh-CN" dirty="0">
              <a:solidFill>
                <a:srgbClr val="FF0000"/>
              </a:solidFill>
            </a:endParaRPr>
          </a:p>
          <a:p>
            <a:r>
              <a:rPr kumimoji="1" lang="zh-CN" altLang="en-US" dirty="0">
                <a:solidFill>
                  <a:srgbClr val="FF0000"/>
                </a:solidFill>
              </a:rPr>
              <a:t>可能有编辑器不支持</a:t>
            </a:r>
          </a:p>
        </p:txBody>
      </p:sp>
      <p:pic>
        <p:nvPicPr>
          <p:cNvPr id="9" name="图片 8">
            <a:extLst>
              <a:ext uri="{FF2B5EF4-FFF2-40B4-BE49-F238E27FC236}">
                <a16:creationId xmlns:a16="http://schemas.microsoft.com/office/drawing/2014/main" id="{8870E6C9-7941-E240-9EA9-74E00E3D1EE1}"/>
              </a:ext>
            </a:extLst>
          </p:cNvPr>
          <p:cNvPicPr>
            <a:picLocks noChangeAspect="1"/>
          </p:cNvPicPr>
          <p:nvPr/>
        </p:nvPicPr>
        <p:blipFill>
          <a:blip r:embed="rId4"/>
          <a:stretch>
            <a:fillRect/>
          </a:stretch>
        </p:blipFill>
        <p:spPr>
          <a:xfrm>
            <a:off x="4718823" y="1835456"/>
            <a:ext cx="3073400" cy="889000"/>
          </a:xfrm>
          <a:prstGeom prst="rect">
            <a:avLst/>
          </a:prstGeom>
        </p:spPr>
      </p:pic>
      <p:grpSp>
        <p:nvGrpSpPr>
          <p:cNvPr id="12" name="组合 11">
            <a:extLst>
              <a:ext uri="{FF2B5EF4-FFF2-40B4-BE49-F238E27FC236}">
                <a16:creationId xmlns:a16="http://schemas.microsoft.com/office/drawing/2014/main" id="{C44776CD-93AF-6648-889F-B52E240B21EB}"/>
              </a:ext>
            </a:extLst>
          </p:cNvPr>
          <p:cNvGrpSpPr/>
          <p:nvPr/>
        </p:nvGrpSpPr>
        <p:grpSpPr>
          <a:xfrm>
            <a:off x="225094" y="4919034"/>
            <a:ext cx="11424914" cy="1759697"/>
            <a:chOff x="225094" y="4919034"/>
            <a:chExt cx="11424914" cy="1759697"/>
          </a:xfrm>
        </p:grpSpPr>
        <p:sp>
          <p:nvSpPr>
            <p:cNvPr id="10" name="矩形 9">
              <a:extLst>
                <a:ext uri="{FF2B5EF4-FFF2-40B4-BE49-F238E27FC236}">
                  <a16:creationId xmlns:a16="http://schemas.microsoft.com/office/drawing/2014/main" id="{7AC17AA3-044E-9B46-9C25-86F44B29CC11}"/>
                </a:ext>
              </a:extLst>
            </p:cNvPr>
            <p:cNvSpPr/>
            <p:nvPr/>
          </p:nvSpPr>
          <p:spPr>
            <a:xfrm>
              <a:off x="225094" y="4924405"/>
              <a:ext cx="6096000" cy="1754326"/>
            </a:xfrm>
            <a:prstGeom prst="rect">
              <a:avLst/>
            </a:prstGeom>
          </p:spPr>
          <p:txBody>
            <a:bodyPr>
              <a:spAutoFit/>
            </a:bodyPr>
            <a:lstStyle/>
            <a:p>
              <a:r>
                <a:rPr lang="zh-CN" altLang="en-US" dirty="0">
                  <a:latin typeface="Verdana" panose="020B0604030504040204" pitchFamily="34" charset="0"/>
                </a:rPr>
                <a:t>假如要给一个很长的数字中每三位间加一个逗号</a:t>
              </a:r>
              <a:r>
                <a:rPr lang="en-US" altLang="zh-CN" dirty="0">
                  <a:latin typeface="Verdana" panose="020B0604030504040204" pitchFamily="34" charset="0"/>
                </a:rPr>
                <a:t>(</a:t>
              </a:r>
              <a:r>
                <a:rPr lang="zh-CN" altLang="en-US" dirty="0">
                  <a:latin typeface="Verdana" panose="020B0604030504040204" pitchFamily="34" charset="0"/>
                </a:rPr>
                <a:t>当然是从右边加起</a:t>
              </a:r>
              <a:r>
                <a:rPr lang="en-US" altLang="zh-CN" dirty="0">
                  <a:latin typeface="Verdana" panose="020B0604030504040204" pitchFamily="34" charset="0"/>
                </a:rPr>
                <a:t>)</a:t>
              </a:r>
              <a:r>
                <a:rPr lang="zh-CN" altLang="en-US" dirty="0">
                  <a:latin typeface="Verdana" panose="020B0604030504040204" pitchFamily="34" charset="0"/>
                </a:rPr>
                <a:t>，可以这样查找需要在前面和里面添加逗号的部分：</a:t>
              </a:r>
              <a:r>
                <a:rPr lang="en-US" altLang="zh-CN" dirty="0">
                  <a:solidFill>
                    <a:srgbClr val="FF0000"/>
                  </a:solidFill>
                  <a:latin typeface="Verdana" panose="020B0604030504040204" pitchFamily="34" charset="0"/>
                </a:rPr>
                <a:t>((?&lt;=\d)\d{3})+\b</a:t>
              </a:r>
              <a:r>
                <a:rPr lang="zh-CN" altLang="en-US" dirty="0">
                  <a:latin typeface="Verdana" panose="020B0604030504040204" pitchFamily="34" charset="0"/>
                </a:rPr>
                <a:t>，用它对</a:t>
              </a:r>
              <a:r>
                <a:rPr lang="en-US" altLang="zh-CN" i="1" dirty="0">
                  <a:latin typeface="Verdana" panose="020B0604030504040204" pitchFamily="34" charset="0"/>
                </a:rPr>
                <a:t>1234567890</a:t>
              </a:r>
              <a:r>
                <a:rPr lang="zh-CN" altLang="en-US" dirty="0">
                  <a:latin typeface="Verdana" panose="020B0604030504040204" pitchFamily="34" charset="0"/>
                </a:rPr>
                <a:t>进行查找结果是</a:t>
              </a:r>
              <a:r>
                <a:rPr lang="en-US" altLang="zh-CN" u="sng" dirty="0">
                  <a:latin typeface="Verdana" panose="020B0604030504040204" pitchFamily="34" charset="0"/>
                </a:rPr>
                <a:t>234567890</a:t>
              </a:r>
            </a:p>
            <a:p>
              <a:endParaRPr lang="en-US" altLang="zh-CN" u="sng" dirty="0">
                <a:effectLst/>
                <a:latin typeface="Verdana" panose="020B0604030504040204" pitchFamily="34" charset="0"/>
              </a:endParaRPr>
            </a:p>
            <a:p>
              <a:r>
                <a:rPr lang="en" altLang="zh-CN" dirty="0">
                  <a:solidFill>
                    <a:srgbClr val="FF0000"/>
                  </a:solidFill>
                </a:rPr>
                <a:t>(?&lt;=\s)\d+(?=\s)</a:t>
              </a:r>
              <a:r>
                <a:rPr lang="zh-CN" altLang="en" dirty="0"/>
                <a:t>的</a:t>
              </a:r>
              <a:r>
                <a:rPr lang="zh-CN" altLang="en-US" dirty="0"/>
                <a:t>意图？</a:t>
              </a:r>
              <a:endParaRPr lang="en" altLang="zh-CN" dirty="0"/>
            </a:p>
          </p:txBody>
        </p:sp>
        <p:sp>
          <p:nvSpPr>
            <p:cNvPr id="11" name="爆炸形 2 10">
              <a:extLst>
                <a:ext uri="{FF2B5EF4-FFF2-40B4-BE49-F238E27FC236}">
                  <a16:creationId xmlns:a16="http://schemas.microsoft.com/office/drawing/2014/main" id="{C3F6BC4D-B708-2D47-96AC-066B6E6D3086}"/>
                </a:ext>
              </a:extLst>
            </p:cNvPr>
            <p:cNvSpPr/>
            <p:nvPr/>
          </p:nvSpPr>
          <p:spPr>
            <a:xfrm>
              <a:off x="7377193" y="4919034"/>
              <a:ext cx="4272815" cy="170887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400" dirty="0"/>
                <a:t>思考：为什么不是捕获的</a:t>
              </a:r>
              <a:r>
                <a:rPr kumimoji="1" lang="en-US" altLang="zh-CN" sz="1400" dirty="0"/>
                <a:t>123456789</a:t>
              </a:r>
              <a:r>
                <a:rPr kumimoji="1" lang="zh-CN" altLang="en-US" sz="1400" dirty="0"/>
                <a:t>？</a:t>
              </a:r>
            </a:p>
          </p:txBody>
        </p:sp>
      </p:grpSp>
    </p:spTree>
    <p:custDataLst>
      <p:tags r:id="rId1"/>
    </p:custDataLst>
    <p:extLst>
      <p:ext uri="{BB962C8B-B14F-4D97-AF65-F5344CB8AC3E}">
        <p14:creationId xmlns:p14="http://schemas.microsoft.com/office/powerpoint/2010/main" val="13757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01864F2-7702-3940-B401-6715A4EDCC10}"/>
              </a:ext>
            </a:extLst>
          </p:cNvPr>
          <p:cNvSpPr/>
          <p:nvPr/>
        </p:nvSpPr>
        <p:spPr>
          <a:xfrm>
            <a:off x="225094" y="324496"/>
            <a:ext cx="2954655" cy="923330"/>
          </a:xfrm>
          <a:prstGeom prst="rect">
            <a:avLst/>
          </a:prstGeom>
          <a:noFill/>
        </p:spPr>
        <p:txBody>
          <a:bodyPr wrap="none" lIns="91440" tIns="45720" rIns="91440" bIns="45720">
            <a:spAutoFit/>
          </a:bodyPr>
          <a:lstStyle/>
          <a:p>
            <a:pPr algn="ctr"/>
            <a:r>
              <a:rPr lang="zh-CN"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零宽断言</a:t>
            </a:r>
            <a:endParaRPr lang="en-US" altLang="zh-C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矩形 2">
            <a:extLst>
              <a:ext uri="{FF2B5EF4-FFF2-40B4-BE49-F238E27FC236}">
                <a16:creationId xmlns:a16="http://schemas.microsoft.com/office/drawing/2014/main" id="{9CB701E0-56CF-7A4F-97FE-F9B0484CBE8F}"/>
              </a:ext>
            </a:extLst>
          </p:cNvPr>
          <p:cNvSpPr/>
          <p:nvPr/>
        </p:nvSpPr>
        <p:spPr>
          <a:xfrm>
            <a:off x="4024393" y="521559"/>
            <a:ext cx="7924800" cy="1754326"/>
          </a:xfrm>
          <a:prstGeom prst="rect">
            <a:avLst/>
          </a:prstGeom>
        </p:spPr>
        <p:txBody>
          <a:bodyPr wrap="square">
            <a:spAutoFit/>
          </a:bodyPr>
          <a:lstStyle/>
          <a:p>
            <a:r>
              <a:rPr lang="zh-CN" altLang="en-US" dirty="0">
                <a:latin typeface="Verdana" panose="020B0604030504040204" pitchFamily="34" charset="0"/>
              </a:rPr>
              <a:t>前面提到过怎么查找</a:t>
            </a:r>
            <a:r>
              <a:rPr lang="zh-CN" altLang="en-US" b="1" dirty="0">
                <a:latin typeface="Verdana" panose="020B0604030504040204" pitchFamily="34" charset="0"/>
              </a:rPr>
              <a:t>不是某个字符或不在某个字符类里</a:t>
            </a:r>
            <a:r>
              <a:rPr lang="zh-CN" altLang="en-US" dirty="0">
                <a:latin typeface="Verdana" panose="020B0604030504040204" pitchFamily="34" charset="0"/>
              </a:rPr>
              <a:t>的字符的方法</a:t>
            </a:r>
            <a:r>
              <a:rPr lang="en-US" altLang="zh-CN" dirty="0">
                <a:latin typeface="Verdana" panose="020B0604030504040204" pitchFamily="34" charset="0"/>
              </a:rPr>
              <a:t>(</a:t>
            </a:r>
            <a:r>
              <a:rPr lang="zh-CN" altLang="en-US" dirty="0">
                <a:latin typeface="Verdana" panose="020B0604030504040204" pitchFamily="34" charset="0"/>
              </a:rPr>
              <a:t>反义</a:t>
            </a:r>
            <a:r>
              <a:rPr lang="en-US" altLang="zh-CN" dirty="0">
                <a:latin typeface="Verdana" panose="020B0604030504040204" pitchFamily="34" charset="0"/>
              </a:rPr>
              <a:t>)</a:t>
            </a:r>
            <a:r>
              <a:rPr lang="zh-CN" altLang="en-US" dirty="0">
                <a:latin typeface="Verdana" panose="020B0604030504040204" pitchFamily="34" charset="0"/>
              </a:rPr>
              <a:t>。如果只想要</a:t>
            </a:r>
            <a:r>
              <a:rPr lang="zh-CN" altLang="en-US" b="1" dirty="0">
                <a:latin typeface="Verdana" panose="020B0604030504040204" pitchFamily="34" charset="0"/>
              </a:rPr>
              <a:t>确保某个字符没有出现，但并不想去匹配它</a:t>
            </a:r>
            <a:r>
              <a:rPr lang="zh-CN" altLang="en-US" dirty="0">
                <a:latin typeface="Verdana" panose="020B0604030504040204" pitchFamily="34" charset="0"/>
              </a:rPr>
              <a:t>时怎么办？</a:t>
            </a:r>
            <a:endParaRPr lang="en-US" altLang="zh-CN" dirty="0">
              <a:latin typeface="Verdana" panose="020B0604030504040204" pitchFamily="34" charset="0"/>
            </a:endParaRPr>
          </a:p>
          <a:p>
            <a:endParaRPr lang="en-US" altLang="zh-CN" dirty="0">
              <a:latin typeface="Verdana" panose="020B0604030504040204" pitchFamily="34" charset="0"/>
            </a:endParaRPr>
          </a:p>
          <a:p>
            <a:r>
              <a:rPr lang="zh-CN" altLang="en-US" dirty="0">
                <a:latin typeface="Verdana" panose="020B0604030504040204" pitchFamily="34" charset="0"/>
              </a:rPr>
              <a:t>例如，我们想查找这样的单词</a:t>
            </a:r>
            <a:r>
              <a:rPr lang="en-US" altLang="zh-CN" dirty="0">
                <a:latin typeface="Verdana" panose="020B0604030504040204" pitchFamily="34" charset="0"/>
              </a:rPr>
              <a:t>:</a:t>
            </a:r>
            <a:r>
              <a:rPr lang="zh-CN" altLang="en-US" dirty="0">
                <a:latin typeface="Verdana" panose="020B0604030504040204" pitchFamily="34" charset="0"/>
              </a:rPr>
              <a:t>它里面出现了字母</a:t>
            </a:r>
            <a:r>
              <a:rPr lang="en-US" altLang="zh-CN" dirty="0">
                <a:latin typeface="Verdana" panose="020B0604030504040204" pitchFamily="34" charset="0"/>
              </a:rPr>
              <a:t>q,</a:t>
            </a:r>
            <a:r>
              <a:rPr lang="zh-CN" altLang="en-US" dirty="0">
                <a:latin typeface="Verdana" panose="020B0604030504040204" pitchFamily="34" charset="0"/>
              </a:rPr>
              <a:t>但是</a:t>
            </a:r>
            <a:r>
              <a:rPr lang="en-US" altLang="zh-CN" dirty="0">
                <a:latin typeface="Verdana" panose="020B0604030504040204" pitchFamily="34" charset="0"/>
              </a:rPr>
              <a:t>q</a:t>
            </a:r>
            <a:r>
              <a:rPr lang="zh-CN" altLang="en-US" dirty="0">
                <a:latin typeface="Verdana" panose="020B0604030504040204" pitchFamily="34" charset="0"/>
              </a:rPr>
              <a:t>后面跟的不是字母</a:t>
            </a:r>
            <a:r>
              <a:rPr lang="en-US" altLang="zh-CN" dirty="0">
                <a:latin typeface="Verdana" panose="020B0604030504040204" pitchFamily="34" charset="0"/>
              </a:rPr>
              <a:t>u,</a:t>
            </a:r>
            <a:r>
              <a:rPr lang="zh-CN" altLang="en-US" dirty="0">
                <a:latin typeface="Verdana" panose="020B0604030504040204" pitchFamily="34" charset="0"/>
              </a:rPr>
              <a:t>我们可以尝试这样：</a:t>
            </a:r>
            <a:r>
              <a:rPr lang="en-US" altLang="zh-CN" dirty="0">
                <a:solidFill>
                  <a:srgbClr val="FF0000"/>
                </a:solidFill>
                <a:latin typeface="Verdana" panose="020B0604030504040204" pitchFamily="34" charset="0"/>
              </a:rPr>
              <a:t>\b\w*q[^u]\w*\b</a:t>
            </a:r>
            <a:r>
              <a:rPr lang="zh-CN" altLang="en-US" dirty="0">
                <a:latin typeface="Verdana" panose="020B0604030504040204" pitchFamily="34" charset="0"/>
              </a:rPr>
              <a:t>匹配</a:t>
            </a:r>
            <a:r>
              <a:rPr lang="zh-CN" altLang="en-US" u="sng" dirty="0">
                <a:latin typeface="Verdana" panose="020B0604030504040204" pitchFamily="34" charset="0"/>
              </a:rPr>
              <a:t>包含</a:t>
            </a:r>
            <a:r>
              <a:rPr lang="zh-CN" altLang="en-US" b="1" u="sng" dirty="0">
                <a:latin typeface="Verdana" panose="020B0604030504040204" pitchFamily="34" charset="0"/>
              </a:rPr>
              <a:t>后面不是字母</a:t>
            </a:r>
            <a:r>
              <a:rPr lang="en-US" altLang="zh-CN" b="1" u="sng" dirty="0">
                <a:latin typeface="Verdana" panose="020B0604030504040204" pitchFamily="34" charset="0"/>
              </a:rPr>
              <a:t>u</a:t>
            </a:r>
            <a:r>
              <a:rPr lang="zh-CN" altLang="en-US" b="1" u="sng" dirty="0">
                <a:latin typeface="Verdana" panose="020B0604030504040204" pitchFamily="34" charset="0"/>
              </a:rPr>
              <a:t>的字母</a:t>
            </a:r>
            <a:r>
              <a:rPr lang="en-US" altLang="zh-CN" b="1" u="sng" dirty="0">
                <a:latin typeface="Verdana" panose="020B0604030504040204" pitchFamily="34" charset="0"/>
              </a:rPr>
              <a:t>q</a:t>
            </a:r>
            <a:r>
              <a:rPr lang="zh-CN" altLang="en-US" u="sng" dirty="0">
                <a:latin typeface="Verdana" panose="020B0604030504040204" pitchFamily="34" charset="0"/>
              </a:rPr>
              <a:t>的单词</a:t>
            </a:r>
            <a:r>
              <a:rPr lang="zh-CN" altLang="en-US" dirty="0">
                <a:latin typeface="Verdana" panose="020B0604030504040204" pitchFamily="34" charset="0"/>
              </a:rPr>
              <a:t>。</a:t>
            </a:r>
            <a:endParaRPr lang="zh-CN" altLang="en-US" dirty="0">
              <a:effectLst/>
            </a:endParaRPr>
          </a:p>
        </p:txBody>
      </p:sp>
      <p:sp>
        <p:nvSpPr>
          <p:cNvPr id="4" name="矩形 3">
            <a:extLst>
              <a:ext uri="{FF2B5EF4-FFF2-40B4-BE49-F238E27FC236}">
                <a16:creationId xmlns:a16="http://schemas.microsoft.com/office/drawing/2014/main" id="{96067322-D183-CF4C-8F33-04F2998E2331}"/>
              </a:ext>
            </a:extLst>
          </p:cNvPr>
          <p:cNvSpPr/>
          <p:nvPr/>
        </p:nvSpPr>
        <p:spPr>
          <a:xfrm>
            <a:off x="1921790" y="2551837"/>
            <a:ext cx="8865030" cy="1200329"/>
          </a:xfrm>
          <a:prstGeom prst="rect">
            <a:avLst/>
          </a:prstGeom>
        </p:spPr>
        <p:txBody>
          <a:bodyPr wrap="square">
            <a:spAutoFit/>
          </a:bodyPr>
          <a:lstStyle/>
          <a:p>
            <a:r>
              <a:rPr lang="zh-CN" altLang="en-US" dirty="0">
                <a:latin typeface="Verdana" panose="020B0604030504040204" pitchFamily="34" charset="0"/>
              </a:rPr>
              <a:t>如果</a:t>
            </a:r>
            <a:r>
              <a:rPr lang="en-US" altLang="zh-CN" dirty="0">
                <a:latin typeface="Verdana" panose="020B0604030504040204" pitchFamily="34" charset="0"/>
              </a:rPr>
              <a:t>q</a:t>
            </a:r>
            <a:r>
              <a:rPr lang="zh-CN" altLang="en-US" dirty="0">
                <a:latin typeface="Verdana" panose="020B0604030504040204" pitchFamily="34" charset="0"/>
              </a:rPr>
              <a:t>出现在单词的结尾的话，像</a:t>
            </a:r>
            <a:r>
              <a:rPr lang="en-US" altLang="zh-CN" b="1" dirty="0" err="1">
                <a:latin typeface="Verdana" panose="020B0604030504040204" pitchFamily="34" charset="0"/>
              </a:rPr>
              <a:t>Iraq</a:t>
            </a:r>
            <a:r>
              <a:rPr lang="en-US" altLang="zh-CN" dirty="0" err="1">
                <a:latin typeface="Verdana" panose="020B0604030504040204" pitchFamily="34" charset="0"/>
              </a:rPr>
              <a:t>,</a:t>
            </a:r>
            <a:r>
              <a:rPr lang="en-US" altLang="zh-CN" b="1" dirty="0" err="1">
                <a:latin typeface="Verdana" panose="020B0604030504040204" pitchFamily="34" charset="0"/>
              </a:rPr>
              <a:t>Benq</a:t>
            </a:r>
            <a:r>
              <a:rPr lang="zh-CN" altLang="en-US" dirty="0">
                <a:latin typeface="Verdana" panose="020B0604030504040204" pitchFamily="34" charset="0"/>
              </a:rPr>
              <a:t>，这个表达式就会出错。这是因为</a:t>
            </a:r>
            <a:r>
              <a:rPr lang="en-US" altLang="zh-CN" dirty="0">
                <a:solidFill>
                  <a:srgbClr val="008000"/>
                </a:solidFill>
                <a:latin typeface="Verdana" panose="020B0604030504040204" pitchFamily="34" charset="0"/>
              </a:rPr>
              <a:t>[^u]</a:t>
            </a:r>
            <a:r>
              <a:rPr lang="zh-CN" altLang="en-US" dirty="0">
                <a:latin typeface="Verdana" panose="020B0604030504040204" pitchFamily="34" charset="0"/>
              </a:rPr>
              <a:t>总要匹配一个字符，所以如果</a:t>
            </a:r>
            <a:r>
              <a:rPr lang="en-US" altLang="zh-CN" dirty="0">
                <a:latin typeface="Verdana" panose="020B0604030504040204" pitchFamily="34" charset="0"/>
              </a:rPr>
              <a:t>q</a:t>
            </a:r>
            <a:r>
              <a:rPr lang="zh-CN" altLang="en-US" dirty="0">
                <a:latin typeface="Verdana" panose="020B0604030504040204" pitchFamily="34" charset="0"/>
              </a:rPr>
              <a:t>是单词的最后一个字符的话，后面的</a:t>
            </a:r>
            <a:r>
              <a:rPr lang="en-US" altLang="zh-CN" dirty="0">
                <a:solidFill>
                  <a:srgbClr val="008000"/>
                </a:solidFill>
                <a:latin typeface="Verdana" panose="020B0604030504040204" pitchFamily="34" charset="0"/>
              </a:rPr>
              <a:t>[^u]</a:t>
            </a:r>
            <a:r>
              <a:rPr lang="zh-CN" altLang="en-US" dirty="0">
                <a:latin typeface="Verdana" panose="020B0604030504040204" pitchFamily="34" charset="0"/>
              </a:rPr>
              <a:t>将会匹配</a:t>
            </a:r>
            <a:r>
              <a:rPr lang="en-US" altLang="zh-CN" dirty="0">
                <a:latin typeface="Verdana" panose="020B0604030504040204" pitchFamily="34" charset="0"/>
              </a:rPr>
              <a:t>q</a:t>
            </a:r>
            <a:r>
              <a:rPr lang="zh-CN" altLang="en-US" dirty="0">
                <a:latin typeface="Verdana" panose="020B0604030504040204" pitchFamily="34" charset="0"/>
              </a:rPr>
              <a:t>后面的单词分隔符</a:t>
            </a:r>
            <a:r>
              <a:rPr lang="en-US" altLang="zh-CN" dirty="0">
                <a:latin typeface="Verdana" panose="020B0604030504040204" pitchFamily="34" charset="0"/>
              </a:rPr>
              <a:t>(</a:t>
            </a:r>
            <a:r>
              <a:rPr lang="zh-CN" altLang="en-US" dirty="0">
                <a:latin typeface="Verdana" panose="020B0604030504040204" pitchFamily="34" charset="0"/>
              </a:rPr>
              <a:t>可能是空格，或者是句号或其它的什么</a:t>
            </a:r>
            <a:r>
              <a:rPr lang="en-US" altLang="zh-CN" dirty="0">
                <a:latin typeface="Verdana" panose="020B0604030504040204" pitchFamily="34" charset="0"/>
              </a:rPr>
              <a:t>)</a:t>
            </a:r>
            <a:r>
              <a:rPr lang="zh-CN" altLang="en-US" dirty="0">
                <a:latin typeface="Verdana" panose="020B0604030504040204" pitchFamily="34" charset="0"/>
              </a:rPr>
              <a:t>，后面的</a:t>
            </a:r>
            <a:r>
              <a:rPr lang="en-US" altLang="zh-CN" dirty="0">
                <a:solidFill>
                  <a:srgbClr val="008000"/>
                </a:solidFill>
                <a:latin typeface="Verdana" panose="020B0604030504040204" pitchFamily="34" charset="0"/>
              </a:rPr>
              <a:t>\w*\b</a:t>
            </a:r>
            <a:r>
              <a:rPr lang="zh-CN" altLang="en-US" dirty="0">
                <a:latin typeface="Verdana" panose="020B0604030504040204" pitchFamily="34" charset="0"/>
              </a:rPr>
              <a:t>将会匹配下一个单词，于是</a:t>
            </a:r>
            <a:r>
              <a:rPr lang="en-US" altLang="zh-CN" dirty="0">
                <a:solidFill>
                  <a:srgbClr val="FF0000"/>
                </a:solidFill>
                <a:latin typeface="Verdana" panose="020B0604030504040204" pitchFamily="34" charset="0"/>
              </a:rPr>
              <a:t>\b\w*q[^u]\w*\b</a:t>
            </a:r>
            <a:r>
              <a:rPr lang="zh-CN" altLang="en-US" dirty="0">
                <a:latin typeface="Verdana" panose="020B0604030504040204" pitchFamily="34" charset="0"/>
              </a:rPr>
              <a:t>就能匹配整个</a:t>
            </a:r>
            <a:r>
              <a:rPr lang="en-US" altLang="zh-CN" i="1" dirty="0">
                <a:latin typeface="Verdana" panose="020B0604030504040204" pitchFamily="34" charset="0"/>
              </a:rPr>
              <a:t>Iraq war</a:t>
            </a:r>
            <a:endParaRPr lang="zh-CN" altLang="en-US" dirty="0">
              <a:effectLst/>
            </a:endParaRPr>
          </a:p>
        </p:txBody>
      </p:sp>
      <p:pic>
        <p:nvPicPr>
          <p:cNvPr id="5" name="图片 4">
            <a:extLst>
              <a:ext uri="{FF2B5EF4-FFF2-40B4-BE49-F238E27FC236}">
                <a16:creationId xmlns:a16="http://schemas.microsoft.com/office/drawing/2014/main" id="{E3B593E2-83B2-2349-BD8D-32E1D9AC456B}"/>
              </a:ext>
            </a:extLst>
          </p:cNvPr>
          <p:cNvPicPr>
            <a:picLocks noChangeAspect="1"/>
          </p:cNvPicPr>
          <p:nvPr/>
        </p:nvPicPr>
        <p:blipFill>
          <a:blip r:embed="rId4"/>
          <a:stretch>
            <a:fillRect/>
          </a:stretch>
        </p:blipFill>
        <p:spPr>
          <a:xfrm>
            <a:off x="1921790" y="4427887"/>
            <a:ext cx="3911600" cy="977900"/>
          </a:xfrm>
          <a:prstGeom prst="rect">
            <a:avLst/>
          </a:prstGeom>
        </p:spPr>
      </p:pic>
    </p:spTree>
    <p:custDataLst>
      <p:tags r:id="rId1"/>
    </p:custDataLst>
    <p:extLst>
      <p:ext uri="{BB962C8B-B14F-4D97-AF65-F5344CB8AC3E}">
        <p14:creationId xmlns:p14="http://schemas.microsoft.com/office/powerpoint/2010/main" val="372809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B30C33-958B-4D4D-8233-07A9875CC8F6}"/>
              </a:ext>
            </a:extLst>
          </p:cNvPr>
          <p:cNvSpPr/>
          <p:nvPr/>
        </p:nvSpPr>
        <p:spPr>
          <a:xfrm>
            <a:off x="225094" y="324496"/>
            <a:ext cx="2954655" cy="923330"/>
          </a:xfrm>
          <a:prstGeom prst="rect">
            <a:avLst/>
          </a:prstGeom>
          <a:noFill/>
        </p:spPr>
        <p:txBody>
          <a:bodyPr wrap="none" lIns="91440" tIns="45720" rIns="91440" bIns="45720">
            <a:spAutoFit/>
          </a:bodyPr>
          <a:lstStyle/>
          <a:p>
            <a:pPr algn="ctr"/>
            <a:r>
              <a:rPr lang="zh-CN"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零宽断言</a:t>
            </a:r>
            <a:endParaRPr lang="en-US" altLang="zh-C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矩形 2">
            <a:extLst>
              <a:ext uri="{FF2B5EF4-FFF2-40B4-BE49-F238E27FC236}">
                <a16:creationId xmlns:a16="http://schemas.microsoft.com/office/drawing/2014/main" id="{85A398C8-1FF8-9749-9806-01931C0CBE04}"/>
              </a:ext>
            </a:extLst>
          </p:cNvPr>
          <p:cNvSpPr/>
          <p:nvPr/>
        </p:nvSpPr>
        <p:spPr>
          <a:xfrm>
            <a:off x="3838413" y="786161"/>
            <a:ext cx="8017790" cy="2308324"/>
          </a:xfrm>
          <a:prstGeom prst="rect">
            <a:avLst/>
          </a:prstGeom>
        </p:spPr>
        <p:txBody>
          <a:bodyPr wrap="square">
            <a:spAutoFit/>
          </a:bodyPr>
          <a:lstStyle/>
          <a:p>
            <a:pPr algn="ctr"/>
            <a:r>
              <a:rPr lang="zh-CN" altLang="en-US" b="1" dirty="0">
                <a:latin typeface="Verdana" panose="020B0604030504040204" pitchFamily="34" charset="0"/>
              </a:rPr>
              <a:t>零宽度负预测先行断言</a:t>
            </a:r>
            <a:r>
              <a:rPr lang="en-US" altLang="zh-CN" dirty="0">
                <a:solidFill>
                  <a:srgbClr val="0000FF"/>
                </a:solidFill>
                <a:latin typeface="Verdana" panose="020B0604030504040204" pitchFamily="34" charset="0"/>
              </a:rPr>
              <a:t>(?!</a:t>
            </a:r>
            <a:r>
              <a:rPr lang="en-US" altLang="zh-CN" dirty="0" err="1">
                <a:solidFill>
                  <a:srgbClr val="0000FF"/>
                </a:solidFill>
                <a:latin typeface="Verdana" panose="020B0604030504040204" pitchFamily="34" charset="0"/>
              </a:rPr>
              <a:t>exp</a:t>
            </a:r>
            <a:r>
              <a:rPr lang="en-US" altLang="zh-CN" dirty="0">
                <a:solidFill>
                  <a:srgbClr val="0000FF"/>
                </a:solidFill>
                <a:latin typeface="Verdana" panose="020B0604030504040204" pitchFamily="34" charset="0"/>
              </a:rPr>
              <a:t>)</a:t>
            </a:r>
            <a:r>
              <a:rPr lang="zh-CN" altLang="en-US" u="sng" dirty="0">
                <a:latin typeface="Verdana" panose="020B0604030504040204" pitchFamily="34" charset="0"/>
              </a:rPr>
              <a:t>断言此位置的后面不能匹配表达式</a:t>
            </a:r>
            <a:r>
              <a:rPr lang="en-US" altLang="zh-CN" u="sng" dirty="0" err="1">
                <a:latin typeface="Verdana" panose="020B0604030504040204" pitchFamily="34" charset="0"/>
              </a:rPr>
              <a:t>exp</a:t>
            </a:r>
            <a:r>
              <a:rPr lang="zh-CN" altLang="en-US" dirty="0">
                <a:latin typeface="Verdana" panose="020B0604030504040204" pitchFamily="34" charset="0"/>
              </a:rPr>
              <a:t>。</a:t>
            </a:r>
            <a:endParaRPr lang="en-US" altLang="zh-CN" dirty="0">
              <a:latin typeface="Verdana" panose="020B0604030504040204" pitchFamily="34" charset="0"/>
            </a:endParaRPr>
          </a:p>
          <a:p>
            <a:endParaRPr lang="en-US" altLang="zh-CN" dirty="0">
              <a:latin typeface="Verdana" panose="020B0604030504040204" pitchFamily="34" charset="0"/>
            </a:endParaRPr>
          </a:p>
          <a:p>
            <a:r>
              <a:rPr lang="zh-CN" altLang="en-US" dirty="0">
                <a:latin typeface="Verdana" panose="020B0604030504040204" pitchFamily="34" charset="0"/>
              </a:rPr>
              <a:t>例如：</a:t>
            </a:r>
            <a:r>
              <a:rPr lang="en-US" altLang="zh-CN" dirty="0">
                <a:solidFill>
                  <a:srgbClr val="FF0000"/>
                </a:solidFill>
                <a:latin typeface="Verdana" panose="020B0604030504040204" pitchFamily="34" charset="0"/>
              </a:rPr>
              <a:t>\d{3}(?!\d)</a:t>
            </a:r>
            <a:r>
              <a:rPr lang="zh-CN" altLang="en-US" dirty="0">
                <a:latin typeface="Verdana" panose="020B0604030504040204" pitchFamily="34" charset="0"/>
              </a:rPr>
              <a:t>匹配</a:t>
            </a:r>
            <a:r>
              <a:rPr lang="zh-CN" altLang="en-US" u="sng" dirty="0">
                <a:latin typeface="Verdana" panose="020B0604030504040204" pitchFamily="34" charset="0"/>
              </a:rPr>
              <a:t>三位数字，而且这三位数字的后面不能是数字</a:t>
            </a:r>
            <a:r>
              <a:rPr lang="zh-CN" altLang="en-US" dirty="0">
                <a:latin typeface="Verdana" panose="020B0604030504040204" pitchFamily="34" charset="0"/>
              </a:rPr>
              <a:t>；</a:t>
            </a:r>
            <a:r>
              <a:rPr lang="en-US" altLang="zh-CN" dirty="0">
                <a:solidFill>
                  <a:srgbClr val="FF0000"/>
                </a:solidFill>
                <a:latin typeface="Verdana" panose="020B0604030504040204" pitchFamily="34" charset="0"/>
              </a:rPr>
              <a:t>\b((?!</a:t>
            </a:r>
            <a:r>
              <a:rPr lang="en-US" altLang="zh-CN" dirty="0" err="1">
                <a:solidFill>
                  <a:srgbClr val="FF0000"/>
                </a:solidFill>
                <a:latin typeface="Verdana" panose="020B0604030504040204" pitchFamily="34" charset="0"/>
              </a:rPr>
              <a:t>abc</a:t>
            </a:r>
            <a:r>
              <a:rPr lang="en-US" altLang="zh-CN" dirty="0">
                <a:solidFill>
                  <a:srgbClr val="FF0000"/>
                </a:solidFill>
                <a:latin typeface="Verdana" panose="020B0604030504040204" pitchFamily="34" charset="0"/>
              </a:rPr>
              <a:t>)\w)+\b</a:t>
            </a:r>
            <a:r>
              <a:rPr lang="zh-CN" altLang="en-US" dirty="0">
                <a:latin typeface="Verdana" panose="020B0604030504040204" pitchFamily="34" charset="0"/>
              </a:rPr>
              <a:t>匹配</a:t>
            </a:r>
            <a:r>
              <a:rPr lang="zh-CN" altLang="en-US" u="sng" dirty="0">
                <a:latin typeface="Verdana" panose="020B0604030504040204" pitchFamily="34" charset="0"/>
              </a:rPr>
              <a:t>不包含连续字符串</a:t>
            </a:r>
            <a:r>
              <a:rPr lang="en-US" altLang="zh-CN" u="sng" dirty="0" err="1">
                <a:latin typeface="Verdana" panose="020B0604030504040204" pitchFamily="34" charset="0"/>
              </a:rPr>
              <a:t>abc</a:t>
            </a:r>
            <a:r>
              <a:rPr lang="zh-CN" altLang="en-US" u="sng" dirty="0">
                <a:latin typeface="Verdana" panose="020B0604030504040204" pitchFamily="34" charset="0"/>
              </a:rPr>
              <a:t>的单词</a:t>
            </a:r>
            <a:r>
              <a:rPr lang="zh-CN" altLang="en-US" dirty="0">
                <a:latin typeface="Verdana" panose="020B0604030504040204" pitchFamily="34" charset="0"/>
              </a:rPr>
              <a:t>。</a:t>
            </a:r>
            <a:endParaRPr lang="en-US" altLang="zh-CN" dirty="0">
              <a:latin typeface="Verdana" panose="020B0604030504040204" pitchFamily="34" charset="0"/>
            </a:endParaRPr>
          </a:p>
          <a:p>
            <a:endParaRPr lang="zh-CN" altLang="en-US" dirty="0"/>
          </a:p>
          <a:p>
            <a:r>
              <a:rPr lang="zh-CN" altLang="en-US" b="1" dirty="0">
                <a:latin typeface="Verdana" panose="020B0604030504040204" pitchFamily="34" charset="0"/>
              </a:rPr>
              <a:t>零宽度负回顾后发断言</a:t>
            </a:r>
            <a:r>
              <a:rPr lang="en-US" altLang="zh-CN" dirty="0">
                <a:solidFill>
                  <a:srgbClr val="0000FF"/>
                </a:solidFill>
                <a:latin typeface="Verdana" panose="020B0604030504040204" pitchFamily="34" charset="0"/>
              </a:rPr>
              <a:t>(?&lt;!</a:t>
            </a:r>
            <a:r>
              <a:rPr lang="en-US" altLang="zh-CN" dirty="0" err="1">
                <a:solidFill>
                  <a:srgbClr val="0000FF"/>
                </a:solidFill>
                <a:latin typeface="Verdana" panose="020B0604030504040204" pitchFamily="34" charset="0"/>
              </a:rPr>
              <a:t>exp</a:t>
            </a:r>
            <a:r>
              <a:rPr lang="en-US" altLang="zh-CN" dirty="0">
                <a:solidFill>
                  <a:srgbClr val="0000FF"/>
                </a:solidFill>
                <a:latin typeface="Verdana" panose="020B0604030504040204" pitchFamily="34" charset="0"/>
              </a:rPr>
              <a:t>)</a:t>
            </a:r>
            <a:r>
              <a:rPr lang="zh-CN" altLang="en-US" b="1" dirty="0">
                <a:latin typeface="Verdana" panose="020B0604030504040204" pitchFamily="34" charset="0"/>
              </a:rPr>
              <a:t> </a:t>
            </a:r>
            <a:r>
              <a:rPr lang="zh-CN" altLang="en-US" u="sng" dirty="0">
                <a:latin typeface="Verdana" panose="020B0604030504040204" pitchFamily="34" charset="0"/>
              </a:rPr>
              <a:t>断言此位置的前面不能匹配表达式</a:t>
            </a:r>
            <a:r>
              <a:rPr lang="en-US" altLang="zh-CN" u="sng" dirty="0" err="1">
                <a:latin typeface="Verdana" panose="020B0604030504040204" pitchFamily="34" charset="0"/>
              </a:rPr>
              <a:t>exp</a:t>
            </a:r>
            <a:r>
              <a:rPr lang="zh-CN" altLang="en-US" u="sng" dirty="0">
                <a:latin typeface="Verdana" panose="020B0604030504040204" pitchFamily="34" charset="0"/>
              </a:rPr>
              <a:t>。</a:t>
            </a:r>
            <a:endParaRPr lang="en-US" altLang="zh-CN" u="sng" dirty="0">
              <a:latin typeface="Verdana" panose="020B0604030504040204" pitchFamily="34" charset="0"/>
            </a:endParaRPr>
          </a:p>
          <a:p>
            <a:endParaRPr lang="en-US" altLang="zh-CN" u="sng" dirty="0">
              <a:latin typeface="Verdana" panose="020B0604030504040204" pitchFamily="34" charset="0"/>
            </a:endParaRPr>
          </a:p>
          <a:p>
            <a:r>
              <a:rPr lang="en-US" altLang="zh-CN" dirty="0">
                <a:solidFill>
                  <a:srgbClr val="FF0000"/>
                </a:solidFill>
                <a:latin typeface="Verdana" panose="020B0604030504040204" pitchFamily="34" charset="0"/>
              </a:rPr>
              <a:t>(?&lt;![a-z])\d{7}</a:t>
            </a:r>
            <a:r>
              <a:rPr lang="zh-CN" altLang="en-US" dirty="0">
                <a:latin typeface="Verdana" panose="020B0604030504040204" pitchFamily="34" charset="0"/>
              </a:rPr>
              <a:t>匹配</a:t>
            </a:r>
            <a:r>
              <a:rPr lang="zh-CN" altLang="en-US" u="sng" dirty="0">
                <a:latin typeface="Verdana" panose="020B0604030504040204" pitchFamily="34" charset="0"/>
              </a:rPr>
              <a:t>前面不是小写字母的七位数字</a:t>
            </a:r>
            <a:r>
              <a:rPr lang="zh-CN" altLang="en-US" dirty="0">
                <a:latin typeface="Verdana" panose="020B0604030504040204" pitchFamily="34" charset="0"/>
              </a:rPr>
              <a:t>。</a:t>
            </a:r>
            <a:endParaRPr lang="zh-CN" altLang="en-US" dirty="0">
              <a:effectLst/>
            </a:endParaRPr>
          </a:p>
        </p:txBody>
      </p:sp>
      <p:sp>
        <p:nvSpPr>
          <p:cNvPr id="4" name="爆炸形 2 3">
            <a:extLst>
              <a:ext uri="{FF2B5EF4-FFF2-40B4-BE49-F238E27FC236}">
                <a16:creationId xmlns:a16="http://schemas.microsoft.com/office/drawing/2014/main" id="{AA57C05A-A569-FF43-BE4B-7B63B853DF82}"/>
              </a:ext>
            </a:extLst>
          </p:cNvPr>
          <p:cNvSpPr/>
          <p:nvPr/>
        </p:nvSpPr>
        <p:spPr>
          <a:xfrm>
            <a:off x="8539566" y="3094485"/>
            <a:ext cx="3099661" cy="1239864"/>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200" dirty="0"/>
              <a:t>思考：前面查询不是</a:t>
            </a:r>
            <a:r>
              <a:rPr kumimoji="1" lang="en-US" altLang="zh-CN" sz="1200" dirty="0" err="1"/>
              <a:t>qu</a:t>
            </a:r>
            <a:r>
              <a:rPr kumimoji="1" lang="zh-CN" altLang="en-US" sz="1200" dirty="0"/>
              <a:t>单词的怎么写</a:t>
            </a:r>
          </a:p>
        </p:txBody>
      </p:sp>
      <p:sp>
        <p:nvSpPr>
          <p:cNvPr id="5" name="矩形 4">
            <a:extLst>
              <a:ext uri="{FF2B5EF4-FFF2-40B4-BE49-F238E27FC236}">
                <a16:creationId xmlns:a16="http://schemas.microsoft.com/office/drawing/2014/main" id="{569DDD00-BE7B-6648-B536-32376340102A}"/>
              </a:ext>
            </a:extLst>
          </p:cNvPr>
          <p:cNvSpPr/>
          <p:nvPr/>
        </p:nvSpPr>
        <p:spPr>
          <a:xfrm>
            <a:off x="657746" y="4692124"/>
            <a:ext cx="8667757" cy="523220"/>
          </a:xfrm>
          <a:prstGeom prst="rect">
            <a:avLst/>
          </a:prstGeom>
        </p:spPr>
        <p:txBody>
          <a:bodyPr wrap="none">
            <a:spAutoFit/>
          </a:bodyPr>
          <a:lstStyle/>
          <a:p>
            <a:r>
              <a:rPr lang="zh-CN" altLang="en-US" sz="2800" dirty="0">
                <a:latin typeface="Verdana" panose="020B0604030504040204" pitchFamily="34" charset="0"/>
              </a:rPr>
              <a:t>一个更复杂的例子：</a:t>
            </a:r>
            <a:r>
              <a:rPr lang="en-US" altLang="zh-CN" sz="2800" dirty="0">
                <a:solidFill>
                  <a:srgbClr val="FF0000"/>
                </a:solidFill>
                <a:latin typeface="Verdana" panose="020B0604030504040204" pitchFamily="34" charset="0"/>
              </a:rPr>
              <a:t>(?&lt;=&lt;(\</a:t>
            </a:r>
            <a:r>
              <a:rPr lang="en" altLang="zh-CN" sz="2800" dirty="0">
                <a:solidFill>
                  <a:srgbClr val="FF0000"/>
                </a:solidFill>
                <a:latin typeface="Verdana" panose="020B0604030504040204" pitchFamily="34" charset="0"/>
              </a:rPr>
              <a:t>w+)&gt;).*(?=&lt;\/\1&gt;)</a:t>
            </a:r>
            <a:endParaRPr lang="en" altLang="zh-CN" sz="2800" dirty="0">
              <a:effectLst/>
            </a:endParaRPr>
          </a:p>
        </p:txBody>
      </p:sp>
    </p:spTree>
    <p:custDataLst>
      <p:tags r:id="rId1"/>
    </p:custDataLst>
    <p:extLst>
      <p:ext uri="{BB962C8B-B14F-4D97-AF65-F5344CB8AC3E}">
        <p14:creationId xmlns:p14="http://schemas.microsoft.com/office/powerpoint/2010/main" val="183523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1EA9BBAB-1E6A-7644-BC8D-139A9DE2E025}"/>
              </a:ext>
            </a:extLst>
          </p:cNvPr>
          <p:cNvSpPr/>
          <p:nvPr/>
        </p:nvSpPr>
        <p:spPr>
          <a:xfrm>
            <a:off x="225094" y="324496"/>
            <a:ext cx="2954655" cy="923330"/>
          </a:xfrm>
          <a:prstGeom prst="rect">
            <a:avLst/>
          </a:prstGeom>
          <a:noFill/>
        </p:spPr>
        <p:txBody>
          <a:bodyPr wrap="none" lIns="91440" tIns="45720" rIns="91440" bIns="45720">
            <a:spAutoFit/>
          </a:bodyPr>
          <a:lstStyle/>
          <a:p>
            <a:pPr algn="ctr"/>
            <a:r>
              <a:rPr lang="zh-CN"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零宽断言</a:t>
            </a:r>
            <a:endParaRPr lang="en-US" altLang="zh-C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矩形 6">
            <a:extLst>
              <a:ext uri="{FF2B5EF4-FFF2-40B4-BE49-F238E27FC236}">
                <a16:creationId xmlns:a16="http://schemas.microsoft.com/office/drawing/2014/main" id="{D49801E1-110E-BF4E-A1C0-0E946972D367}"/>
              </a:ext>
            </a:extLst>
          </p:cNvPr>
          <p:cNvSpPr/>
          <p:nvPr/>
        </p:nvSpPr>
        <p:spPr>
          <a:xfrm>
            <a:off x="4318860" y="786161"/>
            <a:ext cx="6436963" cy="1323439"/>
          </a:xfrm>
          <a:prstGeom prst="rect">
            <a:avLst/>
          </a:prstGeom>
        </p:spPr>
        <p:txBody>
          <a:bodyPr wrap="square">
            <a:spAutoFit/>
          </a:bodyPr>
          <a:lstStyle/>
          <a:p>
            <a:r>
              <a:rPr lang="zh-CN" altLang="en-US" sz="2000" dirty="0">
                <a:solidFill>
                  <a:srgbClr val="C00000"/>
                </a:solidFill>
              </a:rPr>
              <a:t>需求描述</a:t>
            </a:r>
            <a:r>
              <a:rPr lang="zh-CN" altLang="en-US" sz="2000" dirty="0"/>
              <a:t>：</a:t>
            </a:r>
          </a:p>
          <a:p>
            <a:r>
              <a:rPr lang="zh-CN" altLang="en-US" sz="2000" dirty="0"/>
              <a:t>只允许</a:t>
            </a:r>
            <a:r>
              <a:rPr lang="en-US" altLang="zh-CN" sz="2000" dirty="0"/>
              <a:t>12</a:t>
            </a:r>
            <a:r>
              <a:rPr lang="zh-CN" altLang="en-US" sz="2000" dirty="0"/>
              <a:t>位数字，并且其中不能出现</a:t>
            </a:r>
            <a:r>
              <a:rPr lang="en-US" altLang="zh-CN" sz="2000" dirty="0"/>
              <a:t>6</a:t>
            </a:r>
            <a:r>
              <a:rPr lang="zh-CN" altLang="en-US" sz="2000" dirty="0"/>
              <a:t>位连续相同数字。</a:t>
            </a:r>
          </a:p>
          <a:p>
            <a:r>
              <a:rPr lang="zh-CN" altLang="en-US" sz="2000" dirty="0"/>
              <a:t>例如，</a:t>
            </a:r>
            <a:r>
              <a:rPr lang="en-US" altLang="zh-CN" sz="2000" dirty="0"/>
              <a:t>123456789012</a:t>
            </a:r>
            <a:r>
              <a:rPr lang="zh-CN" altLang="en-US" sz="2000" dirty="0"/>
              <a:t>是允许的，而</a:t>
            </a:r>
            <a:r>
              <a:rPr lang="en-US" altLang="zh-CN" sz="2000" dirty="0"/>
              <a:t>12</a:t>
            </a:r>
            <a:r>
              <a:rPr lang="en-US" altLang="zh-CN" sz="2000" dirty="0">
                <a:highlight>
                  <a:srgbClr val="FFFF00"/>
                </a:highlight>
              </a:rPr>
              <a:t>333333</a:t>
            </a:r>
            <a:r>
              <a:rPr lang="en-US" altLang="zh-CN" sz="2000" dirty="0"/>
              <a:t>4567</a:t>
            </a:r>
            <a:r>
              <a:rPr lang="zh-CN" altLang="en-US" sz="2000" dirty="0"/>
              <a:t>是不允许的。</a:t>
            </a:r>
            <a:endParaRPr lang="zh-CN" altLang="en-US" sz="2000" dirty="0">
              <a:effectLst/>
            </a:endParaRPr>
          </a:p>
        </p:txBody>
      </p:sp>
      <p:sp>
        <p:nvSpPr>
          <p:cNvPr id="8" name="矩形 7">
            <a:extLst>
              <a:ext uri="{FF2B5EF4-FFF2-40B4-BE49-F238E27FC236}">
                <a16:creationId xmlns:a16="http://schemas.microsoft.com/office/drawing/2014/main" id="{83B0B064-EBFE-DF4D-A11B-E3C4CF7E7FD7}"/>
              </a:ext>
            </a:extLst>
          </p:cNvPr>
          <p:cNvSpPr/>
          <p:nvPr/>
        </p:nvSpPr>
        <p:spPr>
          <a:xfrm>
            <a:off x="2996261" y="2810382"/>
            <a:ext cx="4153701" cy="369332"/>
          </a:xfrm>
          <a:prstGeom prst="rect">
            <a:avLst/>
          </a:prstGeom>
        </p:spPr>
        <p:txBody>
          <a:bodyPr wrap="none">
            <a:spAutoFit/>
          </a:bodyPr>
          <a:lstStyle/>
          <a:p>
            <a:r>
              <a:rPr lang="zh-CN" altLang="en-US" dirty="0"/>
              <a:t>正则表达式：</a:t>
            </a:r>
            <a:r>
              <a:rPr lang="en-US" altLang="zh-CN" b="1" dirty="0"/>
              <a:t>^(?:([0-9])(?!\1{5})){12}$</a:t>
            </a:r>
            <a:endParaRPr lang="zh-CN" altLang="en-US" dirty="0">
              <a:effectLst/>
            </a:endParaRPr>
          </a:p>
        </p:txBody>
      </p:sp>
    </p:spTree>
    <p:custDataLst>
      <p:tags r:id="rId1"/>
    </p:custDataLst>
    <p:extLst>
      <p:ext uri="{BB962C8B-B14F-4D97-AF65-F5344CB8AC3E}">
        <p14:creationId xmlns:p14="http://schemas.microsoft.com/office/powerpoint/2010/main" val="105883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61941D2-992E-DF4E-907A-38F79AC2A1FC}"/>
              </a:ext>
            </a:extLst>
          </p:cNvPr>
          <p:cNvSpPr/>
          <p:nvPr/>
        </p:nvSpPr>
        <p:spPr>
          <a:xfrm>
            <a:off x="129451" y="270630"/>
            <a:ext cx="2262158" cy="923330"/>
          </a:xfrm>
          <a:prstGeom prst="rect">
            <a:avLst/>
          </a:prstGeom>
          <a:noFill/>
        </p:spPr>
        <p:txBody>
          <a:bodyPr wrap="none" lIns="91440" tIns="45720" rIns="91440" bIns="45720">
            <a:spAutoFit/>
          </a:bodyPr>
          <a:lstStyle/>
          <a:p>
            <a:pPr algn="ctr"/>
            <a:r>
              <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平衡组</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文本框 6">
            <a:extLst>
              <a:ext uri="{FF2B5EF4-FFF2-40B4-BE49-F238E27FC236}">
                <a16:creationId xmlns:a16="http://schemas.microsoft.com/office/drawing/2014/main" id="{689F0130-7A7E-9E4D-9FA0-48D2746FD08C}"/>
              </a:ext>
            </a:extLst>
          </p:cNvPr>
          <p:cNvSpPr txBox="1"/>
          <p:nvPr/>
        </p:nvSpPr>
        <p:spPr>
          <a:xfrm>
            <a:off x="418454" y="1983783"/>
            <a:ext cx="2749471" cy="400110"/>
          </a:xfrm>
          <a:prstGeom prst="rect">
            <a:avLst/>
          </a:prstGeom>
          <a:noFill/>
        </p:spPr>
        <p:txBody>
          <a:bodyPr wrap="none" rtlCol="0">
            <a:spAutoFit/>
          </a:bodyPr>
          <a:lstStyle/>
          <a:p>
            <a:r>
              <a:rPr kumimoji="1" lang="zh-CN" altLang="en-US" sz="2000" dirty="0">
                <a:solidFill>
                  <a:srgbClr val="FF0000"/>
                </a:solidFill>
              </a:rPr>
              <a:t>支持平衡组的引擎不多</a:t>
            </a:r>
          </a:p>
        </p:txBody>
      </p:sp>
      <p:sp>
        <p:nvSpPr>
          <p:cNvPr id="9" name="文本框 8">
            <a:extLst>
              <a:ext uri="{FF2B5EF4-FFF2-40B4-BE49-F238E27FC236}">
                <a16:creationId xmlns:a16="http://schemas.microsoft.com/office/drawing/2014/main" id="{8444ED59-DCA2-464C-AD28-58DADCA4D260}"/>
              </a:ext>
            </a:extLst>
          </p:cNvPr>
          <p:cNvSpPr txBox="1"/>
          <p:nvPr/>
        </p:nvSpPr>
        <p:spPr>
          <a:xfrm>
            <a:off x="4246536" y="514260"/>
            <a:ext cx="3416320" cy="646331"/>
          </a:xfrm>
          <a:prstGeom prst="rect">
            <a:avLst/>
          </a:prstGeom>
          <a:noFill/>
        </p:spPr>
        <p:txBody>
          <a:bodyPr wrap="none" rtlCol="0">
            <a:spAutoFit/>
          </a:bodyPr>
          <a:lstStyle/>
          <a:p>
            <a:r>
              <a:rPr kumimoji="1" lang="zh-CN" altLang="en-US" sz="3600" dirty="0">
                <a:solidFill>
                  <a:srgbClr val="FF0000"/>
                </a:solidFill>
              </a:rPr>
              <a:t>这块请自行百度</a:t>
            </a:r>
          </a:p>
        </p:txBody>
      </p:sp>
      <p:sp>
        <p:nvSpPr>
          <p:cNvPr id="10" name="矩形 9">
            <a:extLst>
              <a:ext uri="{FF2B5EF4-FFF2-40B4-BE49-F238E27FC236}">
                <a16:creationId xmlns:a16="http://schemas.microsoft.com/office/drawing/2014/main" id="{136953B4-2221-FF4C-9CA9-315352C89A45}"/>
              </a:ext>
            </a:extLst>
          </p:cNvPr>
          <p:cNvSpPr/>
          <p:nvPr/>
        </p:nvSpPr>
        <p:spPr>
          <a:xfrm>
            <a:off x="3652434" y="1499923"/>
            <a:ext cx="7847308" cy="1477328"/>
          </a:xfrm>
          <a:prstGeom prst="rect">
            <a:avLst/>
          </a:prstGeom>
        </p:spPr>
        <p:txBody>
          <a:bodyPr wrap="square">
            <a:spAutoFit/>
          </a:bodyPr>
          <a:lstStyle/>
          <a:p>
            <a:r>
              <a:rPr lang="zh-CN" altLang="en-US" dirty="0">
                <a:latin typeface="Verdana" panose="020B0604030504040204" pitchFamily="34" charset="0"/>
              </a:rPr>
              <a:t>有时需要匹配像</a:t>
            </a:r>
            <a:r>
              <a:rPr lang="en-US" altLang="zh-CN" u="sng" dirty="0">
                <a:latin typeface="Verdana" panose="020B0604030504040204" pitchFamily="34" charset="0"/>
              </a:rPr>
              <a:t>( 100 * ( 50 + 15 ) )</a:t>
            </a:r>
            <a:r>
              <a:rPr lang="zh-CN" altLang="en-US" u="sng" dirty="0">
                <a:latin typeface="Verdana" panose="020B0604030504040204" pitchFamily="34" charset="0"/>
              </a:rPr>
              <a:t>这样的可嵌套的层次性结构</a:t>
            </a:r>
            <a:r>
              <a:rPr lang="zh-CN" altLang="en-US" dirty="0">
                <a:latin typeface="Verdana" panose="020B0604030504040204" pitchFamily="34" charset="0"/>
              </a:rPr>
              <a:t>，这时简单地使用</a:t>
            </a:r>
            <a:r>
              <a:rPr lang="en-US" altLang="zh-CN" dirty="0">
                <a:solidFill>
                  <a:srgbClr val="0000FF"/>
                </a:solidFill>
                <a:latin typeface="Verdana" panose="020B0604030504040204" pitchFamily="34" charset="0"/>
              </a:rPr>
              <a:t>\(.+\)</a:t>
            </a:r>
            <a:r>
              <a:rPr lang="zh-CN" altLang="en-US" dirty="0">
                <a:latin typeface="Verdana" panose="020B0604030504040204" pitchFamily="34" charset="0"/>
              </a:rPr>
              <a:t>则只会匹配到最左边的左括号和最右边的右括号之间的内容。假如原来的字符串里的左括号和右括号出现的次数不相等，比如</a:t>
            </a:r>
            <a:r>
              <a:rPr lang="en-US" altLang="zh-CN" i="1" dirty="0">
                <a:latin typeface="Verdana" panose="020B0604030504040204" pitchFamily="34" charset="0"/>
              </a:rPr>
              <a:t>( 5 / ( 3 + 2 ) ) )</a:t>
            </a:r>
            <a:r>
              <a:rPr lang="zh-CN" altLang="en-US" dirty="0">
                <a:latin typeface="Verdana" panose="020B0604030504040204" pitchFamily="34" charset="0"/>
              </a:rPr>
              <a:t>，那匹配结果里两者的个数也不会相等。</a:t>
            </a:r>
            <a:endParaRPr lang="en-US" altLang="zh-CN" dirty="0">
              <a:latin typeface="Verdana" panose="020B0604030504040204" pitchFamily="34" charset="0"/>
            </a:endParaRPr>
          </a:p>
          <a:p>
            <a:r>
              <a:rPr lang="zh-CN" altLang="en-US" dirty="0">
                <a:latin typeface="Verdana" panose="020B0604030504040204" pitchFamily="34" charset="0"/>
              </a:rPr>
              <a:t>有没有办法在这样的字符串里匹配到最长的，配对的括号之间的内容呢？</a:t>
            </a:r>
            <a:endParaRPr lang="zh-CN" altLang="en-US" dirty="0">
              <a:effectLst/>
            </a:endParaRPr>
          </a:p>
        </p:txBody>
      </p:sp>
      <p:sp>
        <p:nvSpPr>
          <p:cNvPr id="11" name="矩形 10">
            <a:extLst>
              <a:ext uri="{FF2B5EF4-FFF2-40B4-BE49-F238E27FC236}">
                <a16:creationId xmlns:a16="http://schemas.microsoft.com/office/drawing/2014/main" id="{BDF10C78-B5AF-0F4E-ABA6-DD33BA230A42}"/>
              </a:ext>
            </a:extLst>
          </p:cNvPr>
          <p:cNvSpPr/>
          <p:nvPr/>
        </p:nvSpPr>
        <p:spPr>
          <a:xfrm>
            <a:off x="129451" y="4974901"/>
            <a:ext cx="7831258" cy="1754326"/>
          </a:xfrm>
          <a:prstGeom prst="rect">
            <a:avLst/>
          </a:prstGeom>
        </p:spPr>
        <p:txBody>
          <a:bodyPr wrap="square">
            <a:spAutoFit/>
          </a:bodyPr>
          <a:lstStyle/>
          <a:p>
            <a:r>
              <a:rPr lang="zh-CN" altLang="en-US" dirty="0">
                <a:latin typeface="Verdana" panose="020B0604030504040204" pitchFamily="34" charset="0"/>
              </a:rPr>
              <a:t>狭义平衡组语法</a:t>
            </a:r>
            <a:endParaRPr lang="en-US" altLang="zh-CN" dirty="0">
              <a:latin typeface="Verdana" panose="020B0604030504040204" pitchFamily="34" charset="0"/>
            </a:endParaRPr>
          </a:p>
          <a:p>
            <a:pPr marL="285750" indent="-285750">
              <a:buFont typeface="Arial" panose="020B0604020202020204" pitchFamily="34" charset="0"/>
              <a:buChar char="•"/>
            </a:pPr>
            <a:r>
              <a:rPr lang="en-US" altLang="zh-CN" dirty="0">
                <a:solidFill>
                  <a:srgbClr val="FF0000"/>
                </a:solidFill>
                <a:latin typeface="Verdana" panose="020B0604030504040204" pitchFamily="34" charset="0"/>
              </a:rPr>
              <a:t>(?'group') </a:t>
            </a:r>
            <a:r>
              <a:rPr lang="zh-CN" altLang="en-US" dirty="0">
                <a:solidFill>
                  <a:srgbClr val="0000FF"/>
                </a:solidFill>
                <a:latin typeface="Verdana" panose="020B0604030504040204" pitchFamily="34" charset="0"/>
              </a:rPr>
              <a:t>把捕获的内容命名为</a:t>
            </a:r>
            <a:r>
              <a:rPr lang="en-US" altLang="zh-CN" dirty="0">
                <a:solidFill>
                  <a:srgbClr val="0000FF"/>
                </a:solidFill>
                <a:latin typeface="Verdana" panose="020B0604030504040204" pitchFamily="34" charset="0"/>
              </a:rPr>
              <a:t>group,</a:t>
            </a:r>
            <a:r>
              <a:rPr lang="zh-CN" altLang="en-US" dirty="0">
                <a:solidFill>
                  <a:srgbClr val="0000FF"/>
                </a:solidFill>
                <a:latin typeface="Verdana" panose="020B0604030504040204" pitchFamily="34" charset="0"/>
              </a:rPr>
              <a:t>并压入栈</a:t>
            </a:r>
            <a:r>
              <a:rPr lang="en-US" altLang="zh-CN" dirty="0">
                <a:solidFill>
                  <a:srgbClr val="0000FF"/>
                </a:solidFill>
                <a:latin typeface="Verdana" panose="020B0604030504040204" pitchFamily="34" charset="0"/>
              </a:rPr>
              <a:t> </a:t>
            </a:r>
          </a:p>
          <a:p>
            <a:pPr marL="285750" indent="-285750">
              <a:buFont typeface="Arial" panose="020B0604020202020204" pitchFamily="34" charset="0"/>
              <a:buChar char="•"/>
            </a:pPr>
            <a:r>
              <a:rPr lang="en-US" altLang="zh-CN" dirty="0">
                <a:solidFill>
                  <a:srgbClr val="FF0000"/>
                </a:solidFill>
                <a:latin typeface="Verdana" panose="020B0604030504040204" pitchFamily="34" charset="0"/>
              </a:rPr>
              <a:t>(?'-group') </a:t>
            </a:r>
            <a:r>
              <a:rPr lang="zh-CN" altLang="en-US" dirty="0">
                <a:solidFill>
                  <a:srgbClr val="0000FF"/>
                </a:solidFill>
                <a:latin typeface="Verdana" panose="020B0604030504040204" pitchFamily="34" charset="0"/>
              </a:rPr>
              <a:t>从栈上弹出最后入栈的名为</a:t>
            </a:r>
            <a:r>
              <a:rPr lang="en-US" altLang="zh-CN" dirty="0">
                <a:solidFill>
                  <a:srgbClr val="0000FF"/>
                </a:solidFill>
                <a:latin typeface="Verdana" panose="020B0604030504040204" pitchFamily="34" charset="0"/>
              </a:rPr>
              <a:t>group</a:t>
            </a:r>
            <a:r>
              <a:rPr lang="zh-CN" altLang="en-US" dirty="0">
                <a:solidFill>
                  <a:srgbClr val="0000FF"/>
                </a:solidFill>
                <a:latin typeface="Verdana" panose="020B0604030504040204" pitchFamily="34" charset="0"/>
              </a:rPr>
              <a:t>的捕获内容，如果栈本来为空，则本分组的匹配失败</a:t>
            </a:r>
          </a:p>
          <a:p>
            <a:pPr marL="285750" indent="-285750">
              <a:buFont typeface="Arial" panose="020B0604020202020204" pitchFamily="34" charset="0"/>
              <a:buChar char="•"/>
            </a:pPr>
            <a:r>
              <a:rPr lang="en-US" altLang="zh-CN" dirty="0">
                <a:solidFill>
                  <a:srgbClr val="FF0000"/>
                </a:solidFill>
                <a:latin typeface="Verdana" panose="020B0604030504040204" pitchFamily="34" charset="0"/>
              </a:rPr>
              <a:t>(?(group)</a:t>
            </a:r>
            <a:r>
              <a:rPr lang="en-US" altLang="zh-CN" dirty="0" err="1">
                <a:solidFill>
                  <a:srgbClr val="FF0000"/>
                </a:solidFill>
                <a:latin typeface="Verdana" panose="020B0604030504040204" pitchFamily="34" charset="0"/>
              </a:rPr>
              <a:t>yes|no</a:t>
            </a:r>
            <a:r>
              <a:rPr lang="en-US" altLang="zh-CN" dirty="0">
                <a:solidFill>
                  <a:srgbClr val="FF0000"/>
                </a:solidFill>
                <a:latin typeface="Verdana" panose="020B0604030504040204" pitchFamily="34" charset="0"/>
              </a:rPr>
              <a:t>)</a:t>
            </a:r>
            <a:r>
              <a:rPr lang="en-US" altLang="zh-CN" dirty="0">
                <a:solidFill>
                  <a:srgbClr val="0000FF"/>
                </a:solidFill>
                <a:latin typeface="Verdana" panose="020B0604030504040204" pitchFamily="34" charset="0"/>
              </a:rPr>
              <a:t> </a:t>
            </a:r>
            <a:r>
              <a:rPr lang="zh-CN" altLang="en-US" dirty="0">
                <a:solidFill>
                  <a:srgbClr val="0000FF"/>
                </a:solidFill>
                <a:latin typeface="Verdana" panose="020B0604030504040204" pitchFamily="34" charset="0"/>
              </a:rPr>
              <a:t>如果栈上存在以名为</a:t>
            </a:r>
            <a:r>
              <a:rPr lang="en-US" altLang="zh-CN" dirty="0">
                <a:solidFill>
                  <a:srgbClr val="0000FF"/>
                </a:solidFill>
                <a:latin typeface="Verdana" panose="020B0604030504040204" pitchFamily="34" charset="0"/>
              </a:rPr>
              <a:t>group</a:t>
            </a:r>
            <a:r>
              <a:rPr lang="zh-CN" altLang="en-US" dirty="0">
                <a:solidFill>
                  <a:srgbClr val="0000FF"/>
                </a:solidFill>
                <a:latin typeface="Verdana" panose="020B0604030504040204" pitchFamily="34" charset="0"/>
              </a:rPr>
              <a:t>的捕获内容的话，继续匹配</a:t>
            </a:r>
            <a:r>
              <a:rPr lang="en-US" altLang="zh-CN" dirty="0">
                <a:solidFill>
                  <a:srgbClr val="0000FF"/>
                </a:solidFill>
                <a:latin typeface="Verdana" panose="020B0604030504040204" pitchFamily="34" charset="0"/>
              </a:rPr>
              <a:t>yes</a:t>
            </a:r>
            <a:r>
              <a:rPr lang="zh-CN" altLang="en-US" dirty="0">
                <a:solidFill>
                  <a:srgbClr val="0000FF"/>
                </a:solidFill>
                <a:latin typeface="Verdana" panose="020B0604030504040204" pitchFamily="34" charset="0"/>
              </a:rPr>
              <a:t>部分的表达式，否则继续匹配</a:t>
            </a:r>
            <a:r>
              <a:rPr lang="en-US" altLang="zh-CN" dirty="0">
                <a:solidFill>
                  <a:srgbClr val="0000FF"/>
                </a:solidFill>
                <a:latin typeface="Verdana" panose="020B0604030504040204" pitchFamily="34" charset="0"/>
              </a:rPr>
              <a:t>no</a:t>
            </a:r>
            <a:r>
              <a:rPr lang="zh-CN" altLang="en-US" dirty="0">
                <a:solidFill>
                  <a:srgbClr val="0000FF"/>
                </a:solidFill>
                <a:latin typeface="Verdana" panose="020B0604030504040204" pitchFamily="34" charset="0"/>
              </a:rPr>
              <a:t>部分</a:t>
            </a:r>
            <a:endParaRPr lang="zh-CN" altLang="en-US" b="0" i="0" u="none" strike="noStrike" dirty="0">
              <a:solidFill>
                <a:srgbClr val="0000FF"/>
              </a:solidFill>
              <a:effectLst/>
              <a:latin typeface="Verdana" panose="020B0604030504040204" pitchFamily="34" charset="0"/>
            </a:endParaRPr>
          </a:p>
        </p:txBody>
      </p:sp>
      <p:sp>
        <p:nvSpPr>
          <p:cNvPr id="12" name="矩形 11">
            <a:extLst>
              <a:ext uri="{FF2B5EF4-FFF2-40B4-BE49-F238E27FC236}">
                <a16:creationId xmlns:a16="http://schemas.microsoft.com/office/drawing/2014/main" id="{F1A459B2-0F49-7348-9EA0-7E12CC153D70}"/>
              </a:ext>
            </a:extLst>
          </p:cNvPr>
          <p:cNvSpPr/>
          <p:nvPr/>
        </p:nvSpPr>
        <p:spPr>
          <a:xfrm>
            <a:off x="1402596" y="3302661"/>
            <a:ext cx="8624807" cy="1200329"/>
          </a:xfrm>
          <a:prstGeom prst="rect">
            <a:avLst/>
          </a:prstGeom>
        </p:spPr>
        <p:txBody>
          <a:bodyPr wrap="square">
            <a:spAutoFit/>
          </a:bodyPr>
          <a:lstStyle/>
          <a:p>
            <a:r>
              <a:rPr lang="zh-CN" altLang="en-US" dirty="0"/>
              <a:t>平衡组，故名思义，平衡即对称，</a:t>
            </a:r>
            <a:r>
              <a:rPr lang="zh-CN" altLang="en-US" b="1" u="sng" dirty="0">
                <a:solidFill>
                  <a:srgbClr val="009900"/>
                </a:solidFill>
              </a:rPr>
              <a:t>主要是结合几种正则语法规则，提供对配对出现的嵌套结构的匹配。</a:t>
            </a:r>
            <a:r>
              <a:rPr lang="zh-CN" altLang="en-US" dirty="0"/>
              <a:t>平衡组有狭义与广义两种定义，狭义平衡组指</a:t>
            </a:r>
            <a:r>
              <a:rPr lang="en-US" altLang="zh-CN" dirty="0">
                <a:solidFill>
                  <a:srgbClr val="FF0000"/>
                </a:solidFill>
                <a:latin typeface="Verdana" panose="020B0604030504040204" pitchFamily="34" charset="0"/>
              </a:rPr>
              <a:t>(?</a:t>
            </a:r>
            <a:r>
              <a:rPr lang="en-US" altLang="zh-CN" dirty="0" err="1">
                <a:solidFill>
                  <a:srgbClr val="FF0000"/>
                </a:solidFill>
                <a:latin typeface="Verdana" panose="020B0604030504040204" pitchFamily="34" charset="0"/>
              </a:rPr>
              <a:t>exp</a:t>
            </a:r>
            <a:r>
              <a:rPr lang="en-US" altLang="zh-CN" dirty="0">
                <a:solidFill>
                  <a:srgbClr val="FF0000"/>
                </a:solidFill>
                <a:latin typeface="Verdana" panose="020B0604030504040204" pitchFamily="34" charset="0"/>
              </a:rPr>
              <a:t>)</a:t>
            </a:r>
            <a:r>
              <a:rPr lang="zh-CN" altLang="en-US" dirty="0">
                <a:solidFill>
                  <a:srgbClr val="FF0000"/>
                </a:solidFill>
              </a:rPr>
              <a:t> </a:t>
            </a:r>
            <a:r>
              <a:rPr lang="zh-CN" altLang="en-US" dirty="0"/>
              <a:t>语法，而广义平衡组并不是固定的语法规则，而是几种语法规则的综合运用，平时所说的平衡组通常指的是广义平衡组。</a:t>
            </a:r>
            <a:endParaRPr lang="zh-CN" altLang="en-US" dirty="0">
              <a:effectLst/>
            </a:endParaRPr>
          </a:p>
        </p:txBody>
      </p:sp>
    </p:spTree>
    <p:custDataLst>
      <p:tags r:id="rId1"/>
    </p:custDataLst>
    <p:extLst>
      <p:ext uri="{BB962C8B-B14F-4D97-AF65-F5344CB8AC3E}">
        <p14:creationId xmlns:p14="http://schemas.microsoft.com/office/powerpoint/2010/main" val="346408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61941D2-992E-DF4E-907A-38F79AC2A1FC}"/>
              </a:ext>
            </a:extLst>
          </p:cNvPr>
          <p:cNvSpPr/>
          <p:nvPr/>
        </p:nvSpPr>
        <p:spPr>
          <a:xfrm>
            <a:off x="129451" y="270630"/>
            <a:ext cx="2262158" cy="923330"/>
          </a:xfrm>
          <a:prstGeom prst="rect">
            <a:avLst/>
          </a:prstGeom>
          <a:noFill/>
        </p:spPr>
        <p:txBody>
          <a:bodyPr wrap="none" lIns="91440" tIns="45720" rIns="91440" bIns="45720">
            <a:spAutoFit/>
          </a:bodyPr>
          <a:lstStyle/>
          <a:p>
            <a:pPr algn="ctr"/>
            <a:r>
              <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平衡组</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矩形 1">
            <a:extLst>
              <a:ext uri="{FF2B5EF4-FFF2-40B4-BE49-F238E27FC236}">
                <a16:creationId xmlns:a16="http://schemas.microsoft.com/office/drawing/2014/main" id="{B9E99D1E-49CA-2B43-BBBF-C70F452A1BD4}"/>
              </a:ext>
            </a:extLst>
          </p:cNvPr>
          <p:cNvSpPr/>
          <p:nvPr/>
        </p:nvSpPr>
        <p:spPr>
          <a:xfrm>
            <a:off x="3820798" y="963127"/>
            <a:ext cx="8371202" cy="461665"/>
          </a:xfrm>
          <a:prstGeom prst="rect">
            <a:avLst/>
          </a:prstGeom>
        </p:spPr>
        <p:txBody>
          <a:bodyPr wrap="none">
            <a:spAutoFit/>
          </a:bodyPr>
          <a:lstStyle/>
          <a:p>
            <a:r>
              <a:rPr lang="zh-CN" altLang="en-US" sz="2400" b="1" dirty="0">
                <a:solidFill>
                  <a:srgbClr val="009900"/>
                </a:solidFill>
                <a:latin typeface="Verdana" panose="020B0604030504040204" pitchFamily="34" charset="0"/>
              </a:rPr>
              <a:t>找出</a:t>
            </a:r>
            <a:r>
              <a:rPr lang="pt" altLang="zh-CN" sz="2400" b="1" dirty="0">
                <a:solidFill>
                  <a:srgbClr val="009900"/>
                </a:solidFill>
                <a:latin typeface="Verdana" panose="020B0604030504040204" pitchFamily="34" charset="0"/>
              </a:rPr>
              <a:t>a+(</a:t>
            </a:r>
            <a:r>
              <a:rPr lang="pt" altLang="zh-CN" sz="2400" b="1" dirty="0" err="1">
                <a:solidFill>
                  <a:srgbClr val="009900"/>
                </a:solidFill>
                <a:latin typeface="Verdana" panose="020B0604030504040204" pitchFamily="34" charset="0"/>
              </a:rPr>
              <a:t>b</a:t>
            </a:r>
            <a:r>
              <a:rPr lang="pt" altLang="zh-CN" sz="2400" b="1" dirty="0">
                <a:solidFill>
                  <a:srgbClr val="009900"/>
                </a:solidFill>
                <a:latin typeface="Verdana" panose="020B0604030504040204" pitchFamily="34" charset="0"/>
              </a:rPr>
              <a:t>*(</a:t>
            </a:r>
            <a:r>
              <a:rPr lang="pt" altLang="zh-CN" sz="2400" b="1" dirty="0" err="1">
                <a:solidFill>
                  <a:srgbClr val="009900"/>
                </a:solidFill>
                <a:latin typeface="Verdana" panose="020B0604030504040204" pitchFamily="34" charset="0"/>
              </a:rPr>
              <a:t>c+d</a:t>
            </a:r>
            <a:r>
              <a:rPr lang="pt" altLang="zh-CN" sz="2400" b="1" dirty="0">
                <a:solidFill>
                  <a:srgbClr val="009900"/>
                </a:solidFill>
                <a:latin typeface="Verdana" panose="020B0604030504040204" pitchFamily="34" charset="0"/>
              </a:rPr>
              <a:t>))/</a:t>
            </a:r>
            <a:r>
              <a:rPr lang="pt" altLang="zh-CN" sz="2400" b="1" dirty="0" err="1">
                <a:solidFill>
                  <a:srgbClr val="009900"/>
                </a:solidFill>
                <a:latin typeface="Verdana" panose="020B0604030504040204" pitchFamily="34" charset="0"/>
              </a:rPr>
              <a:t>e+f</a:t>
            </a:r>
            <a:r>
              <a:rPr lang="pt" altLang="zh-CN" sz="2400" b="1" dirty="0">
                <a:solidFill>
                  <a:srgbClr val="009900"/>
                </a:solidFill>
                <a:latin typeface="Verdana" panose="020B0604030504040204" pitchFamily="34" charset="0"/>
              </a:rPr>
              <a:t>-(</a:t>
            </a:r>
            <a:r>
              <a:rPr lang="pt" altLang="zh-CN" sz="2400" b="1" dirty="0" err="1">
                <a:solidFill>
                  <a:srgbClr val="009900"/>
                </a:solidFill>
                <a:latin typeface="Verdana" panose="020B0604030504040204" pitchFamily="34" charset="0"/>
              </a:rPr>
              <a:t>g</a:t>
            </a:r>
            <a:r>
              <a:rPr lang="pt" altLang="zh-CN" sz="2400" b="1" dirty="0">
                <a:solidFill>
                  <a:srgbClr val="009900"/>
                </a:solidFill>
                <a:latin typeface="Verdana" panose="020B0604030504040204" pitchFamily="34" charset="0"/>
              </a:rPr>
              <a:t>/(</a:t>
            </a:r>
            <a:r>
              <a:rPr lang="pt" altLang="zh-CN" sz="2400" b="1" dirty="0" err="1">
                <a:solidFill>
                  <a:srgbClr val="009900"/>
                </a:solidFill>
                <a:latin typeface="Verdana" panose="020B0604030504040204" pitchFamily="34" charset="0"/>
              </a:rPr>
              <a:t>h-i</a:t>
            </a:r>
            <a:r>
              <a:rPr lang="pt" altLang="zh-CN" sz="2400" b="1" dirty="0">
                <a:solidFill>
                  <a:srgbClr val="009900"/>
                </a:solidFill>
                <a:latin typeface="Verdana" panose="020B0604030504040204" pitchFamily="34" charset="0"/>
              </a:rPr>
              <a:t>))*</a:t>
            </a:r>
            <a:r>
              <a:rPr lang="pt" altLang="zh-CN" sz="2400" b="1" dirty="0" err="1">
                <a:solidFill>
                  <a:srgbClr val="009900"/>
                </a:solidFill>
                <a:latin typeface="Verdana" panose="020B0604030504040204" pitchFamily="34" charset="0"/>
              </a:rPr>
              <a:t>j</a:t>
            </a:r>
            <a:r>
              <a:rPr lang="zh-CN" altLang="pt" sz="2400" b="1" dirty="0">
                <a:solidFill>
                  <a:srgbClr val="009900"/>
                </a:solidFill>
                <a:latin typeface="Verdana" panose="020B0604030504040204" pitchFamily="34" charset="0"/>
              </a:rPr>
              <a:t>中</a:t>
            </a:r>
            <a:r>
              <a:rPr lang="zh-CN" altLang="en-US" sz="2400" b="1" dirty="0">
                <a:solidFill>
                  <a:srgbClr val="009900"/>
                </a:solidFill>
                <a:latin typeface="Verdana" panose="020B0604030504040204" pitchFamily="34" charset="0"/>
              </a:rPr>
              <a:t>的最大括号范围</a:t>
            </a:r>
            <a:endParaRPr lang="pt" altLang="zh-CN" sz="2400" dirty="0">
              <a:effectLst/>
            </a:endParaRPr>
          </a:p>
        </p:txBody>
      </p:sp>
      <p:sp>
        <p:nvSpPr>
          <p:cNvPr id="3" name="矩形 2">
            <a:extLst>
              <a:ext uri="{FF2B5EF4-FFF2-40B4-BE49-F238E27FC236}">
                <a16:creationId xmlns:a16="http://schemas.microsoft.com/office/drawing/2014/main" id="{DE3AC898-8205-B94C-8ECF-EE57B9A0C125}"/>
              </a:ext>
            </a:extLst>
          </p:cNvPr>
          <p:cNvSpPr/>
          <p:nvPr/>
        </p:nvSpPr>
        <p:spPr>
          <a:xfrm>
            <a:off x="3475224" y="1833988"/>
            <a:ext cx="5551520" cy="369332"/>
          </a:xfrm>
          <a:prstGeom prst="rect">
            <a:avLst/>
          </a:prstGeom>
        </p:spPr>
        <p:txBody>
          <a:bodyPr wrap="none">
            <a:spAutoFit/>
          </a:bodyPr>
          <a:lstStyle/>
          <a:p>
            <a:r>
              <a:rPr lang="en" altLang="zh-CN" b="1" dirty="0"/>
              <a:t>\(((?&lt;</a:t>
            </a:r>
            <a:r>
              <a:rPr lang="en" altLang="zh-CN" b="1" i="1" dirty="0"/>
              <a:t>Open</a:t>
            </a:r>
            <a:r>
              <a:rPr lang="en" altLang="zh-CN" b="1" dirty="0"/>
              <a:t>&gt;\()|(?&lt;−</a:t>
            </a:r>
            <a:r>
              <a:rPr lang="en" altLang="zh-CN" b="1" i="1" dirty="0"/>
              <a:t>Open</a:t>
            </a:r>
            <a:r>
              <a:rPr lang="en" altLang="zh-CN" b="1" dirty="0"/>
              <a:t>&gt;\))|[^()]+)*(?(Open)(?!))\)</a:t>
            </a:r>
            <a:endParaRPr lang="en" altLang="zh-CN" dirty="0">
              <a:effectLst/>
            </a:endParaRPr>
          </a:p>
        </p:txBody>
      </p:sp>
      <p:sp>
        <p:nvSpPr>
          <p:cNvPr id="4" name="矩形 3">
            <a:extLst>
              <a:ext uri="{FF2B5EF4-FFF2-40B4-BE49-F238E27FC236}">
                <a16:creationId xmlns:a16="http://schemas.microsoft.com/office/drawing/2014/main" id="{7041B5A1-AA37-754E-B38E-9F8D0B96065E}"/>
              </a:ext>
            </a:extLst>
          </p:cNvPr>
          <p:cNvSpPr/>
          <p:nvPr/>
        </p:nvSpPr>
        <p:spPr>
          <a:xfrm>
            <a:off x="2211092" y="2403751"/>
            <a:ext cx="6096000" cy="3693319"/>
          </a:xfrm>
          <a:prstGeom prst="rect">
            <a:avLst/>
          </a:prstGeom>
          <a:solidFill>
            <a:srgbClr val="92D050"/>
          </a:solidFill>
        </p:spPr>
        <p:txBody>
          <a:bodyPr>
            <a:spAutoFit/>
          </a:bodyPr>
          <a:lstStyle/>
          <a:p>
            <a:pPr marL="342900" indent="-342900">
              <a:buFont typeface="+mj-lt"/>
              <a:buAutoNum type="arabicPeriod"/>
            </a:pPr>
            <a:r>
              <a:rPr lang="en-US" altLang="zh-CN" dirty="0">
                <a:solidFill>
                  <a:srgbClr val="000000"/>
                </a:solidFill>
                <a:latin typeface="Microsoft YaHei" panose="020B0503020204020204" pitchFamily="34" charset="-122"/>
                <a:ea typeface="Microsoft YaHei" panose="020B0503020204020204" pitchFamily="34" charset="-122"/>
              </a:rPr>
              <a:t>\(               #</a:t>
            </a:r>
            <a:r>
              <a:rPr lang="zh-CN" altLang="en-US" dirty="0">
                <a:solidFill>
                  <a:srgbClr val="000000"/>
                </a:solidFill>
                <a:latin typeface="Microsoft YaHei" panose="020B0503020204020204" pitchFamily="34" charset="-122"/>
                <a:ea typeface="Microsoft YaHei" panose="020B0503020204020204" pitchFamily="34" charset="-122"/>
              </a:rPr>
              <a:t>普通字符“</a:t>
            </a:r>
            <a:r>
              <a:rPr lang="en-US" altLang="zh-CN" dirty="0">
                <a:solidFill>
                  <a:srgbClr val="000000"/>
                </a:solidFill>
                <a:latin typeface="Microsoft YaHei" panose="020B0503020204020204" pitchFamily="34" charset="-122"/>
                <a:ea typeface="Microsoft YaHei" panose="020B0503020204020204" pitchFamily="34" charset="-122"/>
              </a:rPr>
              <a:t>(”  </a:t>
            </a:r>
          </a:p>
          <a:p>
            <a:pPr marL="342900" indent="-342900">
              <a:buFont typeface="+mj-lt"/>
              <a:buAutoNum type="arabicPeriod"/>
            </a:pPr>
            <a:r>
              <a:rPr lang="en-US" altLang="zh-CN" dirty="0">
                <a:solidFill>
                  <a:srgbClr val="000000"/>
                </a:solidFill>
                <a:latin typeface="Microsoft YaHei" panose="020B0503020204020204" pitchFamily="34" charset="-122"/>
                <a:ea typeface="Microsoft YaHei" panose="020B0503020204020204" pitchFamily="34" charset="-122"/>
              </a:rPr>
              <a:t>  (              #</a:t>
            </a:r>
            <a:r>
              <a:rPr lang="zh-CN" altLang="en-US" dirty="0">
                <a:solidFill>
                  <a:srgbClr val="000000"/>
                </a:solidFill>
                <a:latin typeface="Microsoft YaHei" panose="020B0503020204020204" pitchFamily="34" charset="-122"/>
                <a:ea typeface="Microsoft YaHei" panose="020B0503020204020204" pitchFamily="34" charset="-122"/>
              </a:rPr>
              <a:t>分组构造，用来限定量词“*”修饰范围  </a:t>
            </a:r>
          </a:p>
          <a:p>
            <a:pPr marL="342900" indent="-342900">
              <a:buFont typeface="+mj-lt"/>
              <a:buAutoNum type="arabicPeriod"/>
            </a:pPr>
            <a:r>
              <a:rPr lang="zh-CN" altLang="en-US" dirty="0">
                <a:solidFill>
                  <a:srgbClr val="000000"/>
                </a:solidFill>
                <a:latin typeface="Microsoft YaHei" panose="020B0503020204020204" pitchFamily="34" charset="-122"/>
                <a:ea typeface="Microsoft YaHei" panose="020B0503020204020204" pitchFamily="34" charset="-122"/>
              </a:rPr>
              <a:t>    </a:t>
            </a:r>
            <a:r>
              <a:rPr lang="en-US" altLang="zh-CN" dirty="0">
                <a:solidFill>
                  <a:srgbClr val="000000"/>
                </a:solidFill>
                <a:latin typeface="Microsoft YaHei" panose="020B0503020204020204" pitchFamily="34" charset="-122"/>
                <a:ea typeface="Microsoft YaHei" panose="020B0503020204020204" pitchFamily="34" charset="-122"/>
              </a:rPr>
              <a:t>(?&lt;Open&gt;\()  #</a:t>
            </a:r>
            <a:r>
              <a:rPr lang="zh-CN" altLang="en-US" dirty="0">
                <a:solidFill>
                  <a:srgbClr val="000000"/>
                </a:solidFill>
                <a:latin typeface="Microsoft YaHei" panose="020B0503020204020204" pitchFamily="34" charset="-122"/>
                <a:ea typeface="Microsoft YaHei" panose="020B0503020204020204" pitchFamily="34" charset="-122"/>
              </a:rPr>
              <a:t>命名捕获组，遇到开括弧“</a:t>
            </a:r>
            <a:r>
              <a:rPr lang="en-US" altLang="zh-CN" dirty="0">
                <a:solidFill>
                  <a:srgbClr val="000000"/>
                </a:solidFill>
                <a:latin typeface="Microsoft YaHei" panose="020B0503020204020204" pitchFamily="34" charset="-122"/>
                <a:ea typeface="Microsoft YaHei" panose="020B0503020204020204" pitchFamily="34" charset="-122"/>
              </a:rPr>
              <a:t>Open”</a:t>
            </a:r>
            <a:r>
              <a:rPr lang="zh-CN" altLang="en-US" dirty="0">
                <a:solidFill>
                  <a:srgbClr val="000000"/>
                </a:solidFill>
                <a:latin typeface="Microsoft YaHei" panose="020B0503020204020204" pitchFamily="34" charset="-122"/>
                <a:ea typeface="Microsoft YaHei" panose="020B0503020204020204" pitchFamily="34" charset="-122"/>
              </a:rPr>
              <a:t>计数加</a:t>
            </a:r>
            <a:r>
              <a:rPr lang="en-US" altLang="zh-CN" dirty="0">
                <a:solidFill>
                  <a:srgbClr val="000000"/>
                </a:solidFill>
                <a:latin typeface="Microsoft YaHei" panose="020B0503020204020204" pitchFamily="34" charset="-122"/>
                <a:ea typeface="Microsoft YaHei" panose="020B0503020204020204" pitchFamily="34" charset="-122"/>
              </a:rPr>
              <a:t>1  </a:t>
            </a:r>
          </a:p>
          <a:p>
            <a:pPr marL="342900" indent="-342900">
              <a:buFont typeface="+mj-lt"/>
              <a:buAutoNum type="arabicPeriod"/>
            </a:pPr>
            <a:r>
              <a:rPr lang="en-US" altLang="zh-CN" dirty="0">
                <a:solidFill>
                  <a:srgbClr val="000000"/>
                </a:solidFill>
                <a:latin typeface="Microsoft YaHei" panose="020B0503020204020204" pitchFamily="34" charset="-122"/>
                <a:ea typeface="Microsoft YaHei" panose="020B0503020204020204" pitchFamily="34" charset="-122"/>
              </a:rPr>
              <a:t>    |            #</a:t>
            </a:r>
            <a:r>
              <a:rPr lang="zh-CN" altLang="en-US" dirty="0">
                <a:solidFill>
                  <a:srgbClr val="000000"/>
                </a:solidFill>
                <a:latin typeface="Microsoft YaHei" panose="020B0503020204020204" pitchFamily="34" charset="-122"/>
                <a:ea typeface="Microsoft YaHei" panose="020B0503020204020204" pitchFamily="34" charset="-122"/>
              </a:rPr>
              <a:t>分支结构  </a:t>
            </a:r>
          </a:p>
          <a:p>
            <a:pPr marL="342900" indent="-342900">
              <a:buFont typeface="+mj-lt"/>
              <a:buAutoNum type="arabicPeriod"/>
            </a:pPr>
            <a:r>
              <a:rPr lang="zh-CN" altLang="en-US" dirty="0">
                <a:solidFill>
                  <a:srgbClr val="000000"/>
                </a:solidFill>
                <a:latin typeface="Microsoft YaHei" panose="020B0503020204020204" pitchFamily="34" charset="-122"/>
                <a:ea typeface="Microsoft YaHei" panose="020B0503020204020204" pitchFamily="34" charset="-122"/>
              </a:rPr>
              <a:t>    </a:t>
            </a:r>
            <a:r>
              <a:rPr lang="en-US" altLang="zh-CN" dirty="0">
                <a:solidFill>
                  <a:srgbClr val="000000"/>
                </a:solidFill>
                <a:latin typeface="Microsoft YaHei" panose="020B0503020204020204" pitchFamily="34" charset="-122"/>
                <a:ea typeface="Microsoft YaHei" panose="020B0503020204020204" pitchFamily="34" charset="-122"/>
              </a:rPr>
              <a:t>(?&lt;-Open&gt;\)) #</a:t>
            </a:r>
            <a:r>
              <a:rPr lang="zh-CN" altLang="en-US" dirty="0">
                <a:solidFill>
                  <a:srgbClr val="000000"/>
                </a:solidFill>
                <a:latin typeface="Microsoft YaHei" panose="020B0503020204020204" pitchFamily="34" charset="-122"/>
                <a:ea typeface="Microsoft YaHei" panose="020B0503020204020204" pitchFamily="34" charset="-122"/>
              </a:rPr>
              <a:t>狭义平衡组，遇到闭括弧“</a:t>
            </a:r>
            <a:r>
              <a:rPr lang="en-US" altLang="zh-CN" dirty="0">
                <a:solidFill>
                  <a:srgbClr val="000000"/>
                </a:solidFill>
                <a:latin typeface="Microsoft YaHei" panose="020B0503020204020204" pitchFamily="34" charset="-122"/>
                <a:ea typeface="Microsoft YaHei" panose="020B0503020204020204" pitchFamily="34" charset="-122"/>
              </a:rPr>
              <a:t>Open”</a:t>
            </a:r>
            <a:r>
              <a:rPr lang="zh-CN" altLang="en-US" dirty="0">
                <a:solidFill>
                  <a:srgbClr val="000000"/>
                </a:solidFill>
                <a:latin typeface="Microsoft YaHei" panose="020B0503020204020204" pitchFamily="34" charset="-122"/>
                <a:ea typeface="Microsoft YaHei" panose="020B0503020204020204" pitchFamily="34" charset="-122"/>
              </a:rPr>
              <a:t>计数减</a:t>
            </a:r>
            <a:r>
              <a:rPr lang="en-US" altLang="zh-CN" dirty="0">
                <a:solidFill>
                  <a:srgbClr val="000000"/>
                </a:solidFill>
                <a:latin typeface="Microsoft YaHei" panose="020B0503020204020204" pitchFamily="34" charset="-122"/>
                <a:ea typeface="Microsoft YaHei" panose="020B0503020204020204" pitchFamily="34" charset="-122"/>
              </a:rPr>
              <a:t>1  </a:t>
            </a:r>
          </a:p>
          <a:p>
            <a:pPr marL="342900" indent="-342900">
              <a:buFont typeface="+mj-lt"/>
              <a:buAutoNum type="arabicPeriod"/>
            </a:pPr>
            <a:r>
              <a:rPr lang="en-US" altLang="zh-CN" dirty="0">
                <a:solidFill>
                  <a:srgbClr val="000000"/>
                </a:solidFill>
                <a:latin typeface="Microsoft YaHei" panose="020B0503020204020204" pitchFamily="34" charset="-122"/>
                <a:ea typeface="Microsoft YaHei" panose="020B0503020204020204" pitchFamily="34" charset="-122"/>
              </a:rPr>
              <a:t>    |            #</a:t>
            </a:r>
            <a:r>
              <a:rPr lang="zh-CN" altLang="en-US" dirty="0">
                <a:solidFill>
                  <a:srgbClr val="000000"/>
                </a:solidFill>
                <a:latin typeface="Microsoft YaHei" panose="020B0503020204020204" pitchFamily="34" charset="-122"/>
                <a:ea typeface="Microsoft YaHei" panose="020B0503020204020204" pitchFamily="34" charset="-122"/>
              </a:rPr>
              <a:t>分支结构  </a:t>
            </a:r>
          </a:p>
          <a:p>
            <a:pPr marL="342900" indent="-342900">
              <a:buFont typeface="+mj-lt"/>
              <a:buAutoNum type="arabicPeriod"/>
            </a:pPr>
            <a:r>
              <a:rPr lang="zh-CN" altLang="en-US" dirty="0">
                <a:solidFill>
                  <a:srgbClr val="000000"/>
                </a:solidFill>
                <a:latin typeface="Microsoft YaHei" panose="020B0503020204020204" pitchFamily="34" charset="-122"/>
                <a:ea typeface="Microsoft YaHei" panose="020B0503020204020204" pitchFamily="34" charset="-122"/>
              </a:rPr>
              <a:t>    </a:t>
            </a:r>
            <a:r>
              <a:rPr lang="en-US" altLang="zh-CN" dirty="0">
                <a:solidFill>
                  <a:srgbClr val="000000"/>
                </a:solidFill>
                <a:latin typeface="Microsoft YaHei" panose="020B0503020204020204" pitchFamily="34" charset="-122"/>
                <a:ea typeface="Microsoft YaHei" panose="020B0503020204020204" pitchFamily="34" charset="-122"/>
              </a:rPr>
              <a:t>[^()]+       #</a:t>
            </a:r>
            <a:r>
              <a:rPr lang="zh-CN" altLang="en-US" dirty="0">
                <a:solidFill>
                  <a:srgbClr val="000000"/>
                </a:solidFill>
                <a:latin typeface="Microsoft YaHei" panose="020B0503020204020204" pitchFamily="34" charset="-122"/>
                <a:ea typeface="Microsoft YaHei" panose="020B0503020204020204" pitchFamily="34" charset="-122"/>
              </a:rPr>
              <a:t>非括弧的其它任意字符  </a:t>
            </a:r>
          </a:p>
          <a:p>
            <a:pPr marL="342900" indent="-342900">
              <a:buFont typeface="+mj-lt"/>
              <a:buAutoNum type="arabicPeriod"/>
            </a:pPr>
            <a:r>
              <a:rPr lang="zh-CN" altLang="en-US" dirty="0">
                <a:solidFill>
                  <a:srgbClr val="000000"/>
                </a:solidFill>
                <a:latin typeface="Microsoft YaHei" panose="020B0503020204020204" pitchFamily="34" charset="-122"/>
                <a:ea typeface="Microsoft YaHei" panose="020B0503020204020204" pitchFamily="34" charset="-122"/>
              </a:rPr>
              <a:t>  </a:t>
            </a:r>
            <a:r>
              <a:rPr lang="en-US" altLang="zh-CN" dirty="0">
                <a:solidFill>
                  <a:srgbClr val="000000"/>
                </a:solidFill>
                <a:latin typeface="Microsoft YaHei" panose="020B0503020204020204" pitchFamily="34" charset="-122"/>
                <a:ea typeface="Microsoft YaHei" panose="020B0503020204020204" pitchFamily="34" charset="-122"/>
              </a:rPr>
              <a:t>)*             #</a:t>
            </a:r>
            <a:r>
              <a:rPr lang="zh-CN" altLang="en-US" dirty="0">
                <a:solidFill>
                  <a:srgbClr val="000000"/>
                </a:solidFill>
                <a:latin typeface="Microsoft YaHei" panose="020B0503020204020204" pitchFamily="34" charset="-122"/>
                <a:ea typeface="Microsoft YaHei" panose="020B0503020204020204" pitchFamily="34" charset="-122"/>
              </a:rPr>
              <a:t>以上子串出现</a:t>
            </a:r>
            <a:r>
              <a:rPr lang="en-US" altLang="zh-CN" dirty="0">
                <a:solidFill>
                  <a:srgbClr val="000000"/>
                </a:solidFill>
                <a:latin typeface="Microsoft YaHei" panose="020B0503020204020204" pitchFamily="34" charset="-122"/>
                <a:ea typeface="Microsoft YaHei" panose="020B0503020204020204" pitchFamily="34" charset="-122"/>
              </a:rPr>
              <a:t>0</a:t>
            </a:r>
            <a:r>
              <a:rPr lang="zh-CN" altLang="en-US" dirty="0">
                <a:solidFill>
                  <a:srgbClr val="000000"/>
                </a:solidFill>
                <a:latin typeface="Microsoft YaHei" panose="020B0503020204020204" pitchFamily="34" charset="-122"/>
                <a:ea typeface="Microsoft YaHei" panose="020B0503020204020204" pitchFamily="34" charset="-122"/>
              </a:rPr>
              <a:t>次或任意多次  </a:t>
            </a:r>
          </a:p>
          <a:p>
            <a:pPr marL="342900" indent="-342900">
              <a:buFont typeface="+mj-lt"/>
              <a:buAutoNum type="arabicPeriod"/>
            </a:pPr>
            <a:r>
              <a:rPr lang="zh-CN" altLang="en-US" dirty="0">
                <a:solidFill>
                  <a:srgbClr val="000000"/>
                </a:solidFill>
                <a:latin typeface="Microsoft YaHei" panose="020B0503020204020204" pitchFamily="34" charset="-122"/>
                <a:ea typeface="Microsoft YaHei" panose="020B0503020204020204" pitchFamily="34" charset="-122"/>
              </a:rPr>
              <a:t>  </a:t>
            </a:r>
            <a:r>
              <a:rPr lang="en-US" altLang="zh-CN" dirty="0">
                <a:solidFill>
                  <a:srgbClr val="000000"/>
                </a:solidFill>
                <a:latin typeface="Microsoft YaHei" panose="020B0503020204020204" pitchFamily="34" charset="-122"/>
                <a:ea typeface="Microsoft YaHei" panose="020B0503020204020204" pitchFamily="34" charset="-122"/>
              </a:rPr>
              <a:t>(?(Open)(?!))  #</a:t>
            </a:r>
            <a:r>
              <a:rPr lang="zh-CN" altLang="en-US" dirty="0">
                <a:solidFill>
                  <a:srgbClr val="000000"/>
                </a:solidFill>
                <a:latin typeface="Microsoft YaHei" panose="020B0503020204020204" pitchFamily="34" charset="-122"/>
                <a:ea typeface="Microsoft YaHei" panose="020B0503020204020204" pitchFamily="34" charset="-122"/>
              </a:rPr>
              <a:t>判断是否还有“</a:t>
            </a:r>
            <a:r>
              <a:rPr lang="en-US" altLang="zh-CN" dirty="0">
                <a:solidFill>
                  <a:srgbClr val="000000"/>
                </a:solidFill>
                <a:latin typeface="Microsoft YaHei" panose="020B0503020204020204" pitchFamily="34" charset="-122"/>
                <a:ea typeface="Microsoft YaHei" panose="020B0503020204020204" pitchFamily="34" charset="-122"/>
              </a:rPr>
              <a:t>Open”</a:t>
            </a:r>
            <a:r>
              <a:rPr lang="zh-CN" altLang="en-US" dirty="0">
                <a:solidFill>
                  <a:srgbClr val="000000"/>
                </a:solidFill>
                <a:latin typeface="Microsoft YaHei" panose="020B0503020204020204" pitchFamily="34" charset="-122"/>
                <a:ea typeface="Microsoft YaHei" panose="020B0503020204020204" pitchFamily="34" charset="-122"/>
              </a:rPr>
              <a:t>，有则说明不配对，什么都不匹配  </a:t>
            </a:r>
          </a:p>
          <a:p>
            <a:pPr marL="342900" indent="-342900">
              <a:buFont typeface="+mj-lt"/>
              <a:buAutoNum type="arabicPeriod"/>
            </a:pPr>
            <a:r>
              <a:rPr lang="en-US" altLang="zh-CN" dirty="0">
                <a:solidFill>
                  <a:srgbClr val="000000"/>
                </a:solidFill>
                <a:latin typeface="Microsoft YaHei" panose="020B0503020204020204" pitchFamily="34" charset="-122"/>
                <a:ea typeface="Microsoft YaHei" panose="020B0503020204020204" pitchFamily="34" charset="-122"/>
              </a:rPr>
              <a:t>\)              #</a:t>
            </a:r>
            <a:r>
              <a:rPr lang="zh-CN" altLang="en-US" dirty="0">
                <a:solidFill>
                  <a:srgbClr val="000000"/>
                </a:solidFill>
                <a:latin typeface="Microsoft YaHei" panose="020B0503020204020204" pitchFamily="34" charset="-122"/>
                <a:ea typeface="Microsoft YaHei" panose="020B0503020204020204" pitchFamily="34" charset="-122"/>
              </a:rPr>
              <a:t>普通闭括弧  </a:t>
            </a:r>
          </a:p>
        </p:txBody>
      </p:sp>
    </p:spTree>
    <p:custDataLst>
      <p:tags r:id="rId1"/>
    </p:custDataLst>
    <p:extLst>
      <p:ext uri="{BB962C8B-B14F-4D97-AF65-F5344CB8AC3E}">
        <p14:creationId xmlns:p14="http://schemas.microsoft.com/office/powerpoint/2010/main" val="128317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60FA38D-D13F-7140-ABE6-24230458A245}"/>
              </a:ext>
            </a:extLst>
          </p:cNvPr>
          <p:cNvSpPr/>
          <p:nvPr/>
        </p:nvSpPr>
        <p:spPr>
          <a:xfrm>
            <a:off x="186157" y="255132"/>
            <a:ext cx="2954655"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正则配置</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3" name="表格 2">
            <a:extLst>
              <a:ext uri="{FF2B5EF4-FFF2-40B4-BE49-F238E27FC236}">
                <a16:creationId xmlns:a16="http://schemas.microsoft.com/office/drawing/2014/main" id="{7D2F42BE-DD5D-8944-AD78-564B57EE5367}"/>
              </a:ext>
            </a:extLst>
          </p:cNvPr>
          <p:cNvGraphicFramePr>
            <a:graphicFrameLocks noGrp="1"/>
          </p:cNvGraphicFramePr>
          <p:nvPr>
            <p:extLst>
              <p:ext uri="{D42A27DB-BD31-4B8C-83A1-F6EECF244321}">
                <p14:modId xmlns:p14="http://schemas.microsoft.com/office/powerpoint/2010/main" val="2821204183"/>
              </p:ext>
            </p:extLst>
          </p:nvPr>
        </p:nvGraphicFramePr>
        <p:xfrm>
          <a:off x="790414" y="1789050"/>
          <a:ext cx="10023958" cy="3952240"/>
        </p:xfrm>
        <a:graphic>
          <a:graphicData uri="http://schemas.openxmlformats.org/drawingml/2006/table">
            <a:tbl>
              <a:tblPr firstRow="1" bandRow="1">
                <a:tableStyleId>{93296810-A885-4BE3-A3E7-6D5BEEA58F35}</a:tableStyleId>
              </a:tblPr>
              <a:tblGrid>
                <a:gridCol w="4076054">
                  <a:extLst>
                    <a:ext uri="{9D8B030D-6E8A-4147-A177-3AD203B41FA5}">
                      <a16:colId xmlns:a16="http://schemas.microsoft.com/office/drawing/2014/main" val="1807373099"/>
                    </a:ext>
                  </a:extLst>
                </a:gridCol>
                <a:gridCol w="4788976">
                  <a:extLst>
                    <a:ext uri="{9D8B030D-6E8A-4147-A177-3AD203B41FA5}">
                      <a16:colId xmlns:a16="http://schemas.microsoft.com/office/drawing/2014/main" val="3926621204"/>
                    </a:ext>
                  </a:extLst>
                </a:gridCol>
                <a:gridCol w="1158928">
                  <a:extLst>
                    <a:ext uri="{9D8B030D-6E8A-4147-A177-3AD203B41FA5}">
                      <a16:colId xmlns:a16="http://schemas.microsoft.com/office/drawing/2014/main" val="3705658933"/>
                    </a:ext>
                  </a:extLst>
                </a:gridCol>
              </a:tblGrid>
              <a:tr h="370840">
                <a:tc>
                  <a:txBody>
                    <a:bodyPr/>
                    <a:lstStyle/>
                    <a:p>
                      <a:r>
                        <a:rPr lang="zh-CN" altLang="en-US" dirty="0"/>
                        <a:t>配置型</a:t>
                      </a:r>
                    </a:p>
                  </a:txBody>
                  <a:tcPr/>
                </a:tc>
                <a:tc>
                  <a:txBody>
                    <a:bodyPr/>
                    <a:lstStyle/>
                    <a:p>
                      <a:r>
                        <a:rPr lang="zh-CN" altLang="en-US" dirty="0"/>
                        <a:t>说明</a:t>
                      </a:r>
                    </a:p>
                  </a:txBody>
                  <a:tcPr/>
                </a:tc>
                <a:tc>
                  <a:txBody>
                    <a:bodyPr/>
                    <a:lstStyle/>
                    <a:p>
                      <a:r>
                        <a:rPr lang="zh-CN" altLang="en-US" dirty="0"/>
                        <a:t>标记</a:t>
                      </a:r>
                    </a:p>
                  </a:txBody>
                  <a:tcPr/>
                </a:tc>
                <a:extLst>
                  <a:ext uri="{0D108BD9-81ED-4DB2-BD59-A6C34878D82A}">
                    <a16:rowId xmlns:a16="http://schemas.microsoft.com/office/drawing/2014/main" val="2345262942"/>
                  </a:ext>
                </a:extLst>
              </a:tr>
              <a:tr h="370840">
                <a:tc>
                  <a:txBody>
                    <a:bodyPr/>
                    <a:lstStyle/>
                    <a:p>
                      <a:pPr fontAlgn="ctr"/>
                      <a:r>
                        <a:rPr lang="en" b="0" i="0" u="none" strike="noStrike" dirty="0" err="1">
                          <a:solidFill>
                            <a:srgbClr val="000000"/>
                          </a:solidFill>
                          <a:effectLst/>
                          <a:latin typeface="Microsoft YaHei" panose="020B0503020204020204" pitchFamily="34" charset="-122"/>
                          <a:ea typeface="Microsoft YaHei" panose="020B0503020204020204" pitchFamily="34" charset="-122"/>
                        </a:rPr>
                        <a:t>IgnoreCase</a:t>
                      </a:r>
                      <a:r>
                        <a:rPr lang="en" b="0" i="0" u="none" strike="noStrike" dirty="0">
                          <a:solidFill>
                            <a:srgbClr val="000000"/>
                          </a:solidFill>
                          <a:effectLst/>
                          <a:latin typeface="Microsoft YaHei" panose="020B0503020204020204" pitchFamily="34" charset="-122"/>
                          <a:ea typeface="Microsoft YaHei" panose="020B0503020204020204" pitchFamily="34" charset="-122"/>
                        </a:rPr>
                        <a:t>(</a:t>
                      </a:r>
                      <a:r>
                        <a:rPr lang="zh-CN" altLang="en-US" b="0" i="0" u="none" strike="noStrike" dirty="0">
                          <a:solidFill>
                            <a:srgbClr val="000000"/>
                          </a:solidFill>
                          <a:effectLst/>
                          <a:latin typeface="Microsoft YaHei" panose="020B0503020204020204" pitchFamily="34" charset="-122"/>
                          <a:ea typeface="Microsoft YaHei" panose="020B0503020204020204" pitchFamily="34" charset="-122"/>
                        </a:rPr>
                        <a:t>忽略大小写</a:t>
                      </a:r>
                      <a:r>
                        <a:rPr lang="en-US" altLang="zh-CN" b="0" i="0" u="none" strike="noStrike" dirty="0">
                          <a:solidFill>
                            <a:srgbClr val="000000"/>
                          </a:solidFill>
                          <a:effectLst/>
                          <a:latin typeface="Microsoft YaHei" panose="020B0503020204020204" pitchFamily="34" charset="-122"/>
                          <a:ea typeface="Microsoft YaHei" panose="020B0503020204020204" pitchFamily="34" charset="-122"/>
                        </a:rPr>
                        <a:t>)</a:t>
                      </a:r>
                      <a:endParaRPr lang="zh-CN" altLang="en-US" dirty="0">
                        <a:solidFill>
                          <a:srgbClr val="393939"/>
                        </a:solidFill>
                        <a:effectLst/>
                      </a:endParaRPr>
                    </a:p>
                  </a:txBody>
                  <a:tcPr anchor="ctr"/>
                </a:tc>
                <a:tc>
                  <a:txBody>
                    <a:bodyPr/>
                    <a:lstStyle/>
                    <a:p>
                      <a:pPr fontAlgn="ct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匹配时不区分大小写。</a:t>
                      </a:r>
                      <a:endParaRPr lang="zh-CN" altLang="en-US">
                        <a:solidFill>
                          <a:srgbClr val="393939"/>
                        </a:solidFill>
                        <a:effectLst/>
                      </a:endParaRPr>
                    </a:p>
                  </a:txBody>
                  <a:tcPr anchor="ctr"/>
                </a:tc>
                <a:tc>
                  <a:txBody>
                    <a:bodyPr/>
                    <a:lstStyle/>
                    <a:p>
                      <a:r>
                        <a:rPr lang="en-US" altLang="zh-CN" dirty="0" err="1"/>
                        <a:t>i</a:t>
                      </a:r>
                      <a:endParaRPr lang="zh-CN" altLang="en-US" dirty="0"/>
                    </a:p>
                  </a:txBody>
                  <a:tcPr/>
                </a:tc>
                <a:extLst>
                  <a:ext uri="{0D108BD9-81ED-4DB2-BD59-A6C34878D82A}">
                    <a16:rowId xmlns:a16="http://schemas.microsoft.com/office/drawing/2014/main" val="679527527"/>
                  </a:ext>
                </a:extLst>
              </a:tr>
              <a:tr h="370840">
                <a:tc>
                  <a:txBody>
                    <a:bodyPr/>
                    <a:lstStyle/>
                    <a:p>
                      <a:pPr fontAlgn="ctr"/>
                      <a:r>
                        <a:rPr lang="en" b="0" i="0" u="none" strike="noStrike">
                          <a:solidFill>
                            <a:srgbClr val="000000"/>
                          </a:solidFill>
                          <a:effectLst/>
                          <a:latin typeface="Microsoft YaHei" panose="020B0503020204020204" pitchFamily="34" charset="-122"/>
                          <a:ea typeface="Microsoft YaHei" panose="020B0503020204020204" pitchFamily="34" charset="-122"/>
                        </a:rPr>
                        <a:t>Multiline(</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多行模式</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a:t>
                      </a:r>
                      <a:endParaRPr lang="zh-CN" altLang="en-US">
                        <a:solidFill>
                          <a:srgbClr val="393939"/>
                        </a:solidFill>
                        <a:effectLst/>
                      </a:endParaRPr>
                    </a:p>
                  </a:txBody>
                  <a:tcPr anchor="ctr"/>
                </a:tc>
                <a:tc>
                  <a:txBody>
                    <a:bodyPr/>
                    <a:lstStyle/>
                    <a:p>
                      <a:pPr fontAlgn="ct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更改</a:t>
                      </a:r>
                      <a:r>
                        <a:rPr lang="en-US" altLang="zh-CN" b="0" i="0" u="none" strike="noStrike">
                          <a:solidFill>
                            <a:srgbClr val="0000FF"/>
                          </a:solidFill>
                          <a:effectLst/>
                          <a:latin typeface="Microsoft YaHei" panose="020B0503020204020204" pitchFamily="34" charset="-122"/>
                          <a:ea typeface="Microsoft YaHei" panose="020B0503020204020204" pitchFamily="34" charset="-122"/>
                        </a:rPr>
                        <a:t>^</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和</a:t>
                      </a:r>
                      <a:r>
                        <a:rPr lang="en-US" altLang="zh-CN" b="0" i="0" u="none" strike="noStrike">
                          <a:solidFill>
                            <a:srgbClr val="0000FF"/>
                          </a:solidFill>
                          <a:effectLst/>
                          <a:latin typeface="Microsoft YaHei" panose="020B0503020204020204" pitchFamily="34" charset="-122"/>
                          <a:ea typeface="Microsoft YaHei" panose="020B0503020204020204" pitchFamily="34" charset="-122"/>
                        </a:rPr>
                        <a:t>$</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的含义，使它们分别在任意一行的行首和行尾匹配，而不仅仅在整个字符串的开头和结尾匹配。</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在此模式下</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a:t>
                      </a:r>
                      <a:r>
                        <a:rPr lang="en-US" altLang="zh-CN" b="0" i="0" u="none" strike="noStrike">
                          <a:solidFill>
                            <a:srgbClr val="0000FF"/>
                          </a:solidFill>
                          <a:effectLst/>
                          <a:latin typeface="Microsoft YaHei" panose="020B0503020204020204" pitchFamily="34" charset="-122"/>
                          <a:ea typeface="Microsoft YaHei" panose="020B0503020204020204" pitchFamily="34" charset="-122"/>
                        </a:rPr>
                        <a:t>$</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的精确含意是</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匹配</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\n</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之前的位置以及字符串结束前的位置</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a:t>
                      </a:r>
                      <a:endParaRPr lang="zh-CN" altLang="en-US">
                        <a:solidFill>
                          <a:srgbClr val="393939"/>
                        </a:solidFill>
                        <a:effectLst/>
                      </a:endParaRPr>
                    </a:p>
                  </a:txBody>
                  <a:tcPr anchor="ctr"/>
                </a:tc>
                <a:tc>
                  <a:txBody>
                    <a:bodyPr/>
                    <a:lstStyle/>
                    <a:p>
                      <a:r>
                        <a:rPr lang="en-US" altLang="zh-CN" dirty="0"/>
                        <a:t>m</a:t>
                      </a:r>
                      <a:endParaRPr lang="zh-CN" altLang="en-US" dirty="0"/>
                    </a:p>
                  </a:txBody>
                  <a:tcPr/>
                </a:tc>
                <a:extLst>
                  <a:ext uri="{0D108BD9-81ED-4DB2-BD59-A6C34878D82A}">
                    <a16:rowId xmlns:a16="http://schemas.microsoft.com/office/drawing/2014/main" val="3073546043"/>
                  </a:ext>
                </a:extLst>
              </a:tr>
              <a:tr h="370840">
                <a:tc>
                  <a:txBody>
                    <a:bodyPr/>
                    <a:lstStyle/>
                    <a:p>
                      <a:pPr fontAlgn="ctr"/>
                      <a:r>
                        <a:rPr lang="en" b="0" i="0" u="none" strike="noStrike">
                          <a:solidFill>
                            <a:srgbClr val="000000"/>
                          </a:solidFill>
                          <a:effectLst/>
                          <a:latin typeface="Microsoft YaHei" panose="020B0503020204020204" pitchFamily="34" charset="-122"/>
                          <a:ea typeface="Microsoft YaHei" panose="020B0503020204020204" pitchFamily="34" charset="-122"/>
                        </a:rPr>
                        <a:t>Singleline(</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单行模式</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a:t>
                      </a:r>
                      <a:endParaRPr lang="zh-CN" altLang="en-US">
                        <a:solidFill>
                          <a:srgbClr val="393939"/>
                        </a:solidFill>
                        <a:effectLst/>
                      </a:endParaRPr>
                    </a:p>
                  </a:txBody>
                  <a:tcPr anchor="ctr"/>
                </a:tc>
                <a:tc>
                  <a:txBody>
                    <a:bodyPr/>
                    <a:lstStyle/>
                    <a:p>
                      <a:pPr fontAlgn="ct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更改</a:t>
                      </a:r>
                      <a:r>
                        <a:rPr lang="en-US" altLang="zh-CN" b="0" i="0" u="none" strike="noStrike">
                          <a:solidFill>
                            <a:srgbClr val="0000FF"/>
                          </a:solidFill>
                          <a:effectLst/>
                          <a:latin typeface="Microsoft YaHei" panose="020B0503020204020204" pitchFamily="34" charset="-122"/>
                          <a:ea typeface="Microsoft YaHei" panose="020B0503020204020204" pitchFamily="34" charset="-122"/>
                        </a:rPr>
                        <a:t>.</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的含义，使它与每一个字符匹配（包括换行符</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\n</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a:t>
                      </a:r>
                      <a:endParaRPr lang="zh-CN" altLang="en-US">
                        <a:solidFill>
                          <a:srgbClr val="393939"/>
                        </a:solidFill>
                        <a:effectLst/>
                      </a:endParaRPr>
                    </a:p>
                  </a:txBody>
                  <a:tcPr anchor="ctr"/>
                </a:tc>
                <a:tc>
                  <a:txBody>
                    <a:bodyPr/>
                    <a:lstStyle/>
                    <a:p>
                      <a:r>
                        <a:rPr lang="en-US" altLang="zh-CN" dirty="0"/>
                        <a:t>s</a:t>
                      </a:r>
                      <a:endParaRPr lang="zh-CN" altLang="en-US" dirty="0"/>
                    </a:p>
                  </a:txBody>
                  <a:tcPr/>
                </a:tc>
                <a:extLst>
                  <a:ext uri="{0D108BD9-81ED-4DB2-BD59-A6C34878D82A}">
                    <a16:rowId xmlns:a16="http://schemas.microsoft.com/office/drawing/2014/main" val="3344204862"/>
                  </a:ext>
                </a:extLst>
              </a:tr>
              <a:tr h="370840">
                <a:tc>
                  <a:txBody>
                    <a:bodyPr/>
                    <a:lstStyle/>
                    <a:p>
                      <a:pPr fontAlgn="ctr"/>
                      <a:r>
                        <a:rPr lang="en" b="0" i="0" u="none" strike="noStrike">
                          <a:solidFill>
                            <a:srgbClr val="000000"/>
                          </a:solidFill>
                          <a:effectLst/>
                          <a:latin typeface="Microsoft YaHei" panose="020B0503020204020204" pitchFamily="34" charset="-122"/>
                          <a:ea typeface="Microsoft YaHei" panose="020B0503020204020204" pitchFamily="34" charset="-122"/>
                        </a:rPr>
                        <a:t>IgnorePatternWhitespace(</a:t>
                      </a:r>
                      <a:r>
                        <a:rPr lang="zh-CN" altLang="en-US" b="0" i="0" u="none" strike="noStrike">
                          <a:solidFill>
                            <a:srgbClr val="000000"/>
                          </a:solidFill>
                          <a:effectLst/>
                          <a:latin typeface="Microsoft YaHei" panose="020B0503020204020204" pitchFamily="34" charset="-122"/>
                          <a:ea typeface="Microsoft YaHei" panose="020B0503020204020204" pitchFamily="34" charset="-122"/>
                        </a:rPr>
                        <a:t>忽略空白</a:t>
                      </a:r>
                      <a:r>
                        <a:rPr lang="en-US" altLang="zh-CN" b="0" i="0" u="none" strike="noStrike">
                          <a:solidFill>
                            <a:srgbClr val="000000"/>
                          </a:solidFill>
                          <a:effectLst/>
                          <a:latin typeface="Microsoft YaHei" panose="020B0503020204020204" pitchFamily="34" charset="-122"/>
                          <a:ea typeface="Microsoft YaHei" panose="020B0503020204020204" pitchFamily="34" charset="-122"/>
                        </a:rPr>
                        <a:t>)</a:t>
                      </a:r>
                      <a:endParaRPr lang="zh-CN" altLang="en-US">
                        <a:solidFill>
                          <a:srgbClr val="393939"/>
                        </a:solidFill>
                        <a:effectLst/>
                      </a:endParaRPr>
                    </a:p>
                  </a:txBody>
                  <a:tcPr anchor="ctr"/>
                </a:tc>
                <a:tc>
                  <a:txBody>
                    <a:bodyPr/>
                    <a:lstStyle/>
                    <a:p>
                      <a:pPr fontAlgn="ctr"/>
                      <a:r>
                        <a:rPr lang="zh-CN" altLang="en-US" b="0" i="0" u="none" strike="noStrike" dirty="0">
                          <a:solidFill>
                            <a:srgbClr val="000000"/>
                          </a:solidFill>
                          <a:effectLst/>
                          <a:latin typeface="Microsoft YaHei" panose="020B0503020204020204" pitchFamily="34" charset="-122"/>
                          <a:ea typeface="Microsoft YaHei" panose="020B0503020204020204" pitchFamily="34" charset="-122"/>
                        </a:rPr>
                        <a:t>忽略表达式中的非转义空白并启用由</a:t>
                      </a:r>
                      <a:r>
                        <a:rPr lang="en-US" altLang="zh-CN" b="0" i="0" u="none" strike="noStrike" dirty="0">
                          <a:solidFill>
                            <a:srgbClr val="0000FF"/>
                          </a:solidFill>
                          <a:effectLst/>
                          <a:latin typeface="Microsoft YaHei" panose="020B0503020204020204" pitchFamily="34" charset="-122"/>
                          <a:ea typeface="Microsoft YaHei" panose="020B0503020204020204" pitchFamily="34" charset="-122"/>
                        </a:rPr>
                        <a:t>#</a:t>
                      </a:r>
                      <a:r>
                        <a:rPr lang="zh-CN" altLang="en-US" b="0" i="0" u="none" strike="noStrike" dirty="0">
                          <a:solidFill>
                            <a:srgbClr val="000000"/>
                          </a:solidFill>
                          <a:effectLst/>
                          <a:latin typeface="Microsoft YaHei" panose="020B0503020204020204" pitchFamily="34" charset="-122"/>
                          <a:ea typeface="Microsoft YaHei" panose="020B0503020204020204" pitchFamily="34" charset="-122"/>
                        </a:rPr>
                        <a:t>标记的注释。</a:t>
                      </a:r>
                      <a:endParaRPr lang="zh-CN" altLang="en-US" dirty="0">
                        <a:solidFill>
                          <a:srgbClr val="393939"/>
                        </a:solidFill>
                        <a:effectLst/>
                      </a:endParaRPr>
                    </a:p>
                  </a:txBody>
                  <a:tcPr anchor="ctr"/>
                </a:tc>
                <a:tc>
                  <a:txBody>
                    <a:bodyPr/>
                    <a:lstStyle/>
                    <a:p>
                      <a:r>
                        <a:rPr lang="en-US" altLang="zh-CN" dirty="0"/>
                        <a:t>x</a:t>
                      </a:r>
                      <a:endParaRPr lang="zh-CN" altLang="en-US" dirty="0"/>
                    </a:p>
                  </a:txBody>
                  <a:tcPr/>
                </a:tc>
                <a:extLst>
                  <a:ext uri="{0D108BD9-81ED-4DB2-BD59-A6C34878D82A}">
                    <a16:rowId xmlns:a16="http://schemas.microsoft.com/office/drawing/2014/main" val="1192493226"/>
                  </a:ext>
                </a:extLst>
              </a:tr>
              <a:tr h="370840">
                <a:tc>
                  <a:txBody>
                    <a:bodyPr/>
                    <a:lstStyle/>
                    <a:p>
                      <a:pPr fontAlgn="ctr"/>
                      <a:r>
                        <a:rPr lang="en" b="0" i="0" u="none" strike="noStrike" dirty="0" err="1">
                          <a:solidFill>
                            <a:srgbClr val="000000"/>
                          </a:solidFill>
                          <a:effectLst/>
                          <a:latin typeface="Microsoft YaHei" panose="020B0503020204020204" pitchFamily="34" charset="-122"/>
                          <a:ea typeface="Microsoft YaHei" panose="020B0503020204020204" pitchFamily="34" charset="-122"/>
                        </a:rPr>
                        <a:t>ExplicitCapture</a:t>
                      </a:r>
                      <a:r>
                        <a:rPr lang="en" b="0" i="0" u="none" strike="noStrike" dirty="0">
                          <a:solidFill>
                            <a:srgbClr val="000000"/>
                          </a:solidFill>
                          <a:effectLst/>
                          <a:latin typeface="Microsoft YaHei" panose="020B0503020204020204" pitchFamily="34" charset="-122"/>
                          <a:ea typeface="Microsoft YaHei" panose="020B0503020204020204" pitchFamily="34" charset="-122"/>
                        </a:rPr>
                        <a:t>(</a:t>
                      </a:r>
                      <a:r>
                        <a:rPr lang="zh-CN" altLang="en-US" b="0" i="0" u="none" strike="noStrike" dirty="0">
                          <a:solidFill>
                            <a:srgbClr val="000000"/>
                          </a:solidFill>
                          <a:effectLst/>
                          <a:latin typeface="Microsoft YaHei" panose="020B0503020204020204" pitchFamily="34" charset="-122"/>
                          <a:ea typeface="Microsoft YaHei" panose="020B0503020204020204" pitchFamily="34" charset="-122"/>
                        </a:rPr>
                        <a:t>显式捕获</a:t>
                      </a:r>
                      <a:r>
                        <a:rPr lang="en-US" altLang="zh-CN" b="0" i="0" u="none" strike="noStrike" dirty="0">
                          <a:solidFill>
                            <a:srgbClr val="000000"/>
                          </a:solidFill>
                          <a:effectLst/>
                          <a:latin typeface="Microsoft YaHei" panose="020B0503020204020204" pitchFamily="34" charset="-122"/>
                          <a:ea typeface="Microsoft YaHei" panose="020B0503020204020204" pitchFamily="34" charset="-122"/>
                        </a:rPr>
                        <a:t>)</a:t>
                      </a:r>
                      <a:endParaRPr lang="zh-CN" altLang="en-US" dirty="0">
                        <a:solidFill>
                          <a:srgbClr val="393939"/>
                        </a:solidFill>
                        <a:effectLst/>
                      </a:endParaRPr>
                    </a:p>
                  </a:txBody>
                  <a:tcPr anchor="ctr"/>
                </a:tc>
                <a:tc>
                  <a:txBody>
                    <a:bodyPr/>
                    <a:lstStyle/>
                    <a:p>
                      <a:pPr fontAlgn="ctr"/>
                      <a:r>
                        <a:rPr lang="zh-CN" altLang="en-US" b="0" i="0" u="none" strike="noStrike" dirty="0">
                          <a:solidFill>
                            <a:srgbClr val="000000"/>
                          </a:solidFill>
                          <a:effectLst/>
                          <a:latin typeface="Microsoft YaHei" panose="020B0503020204020204" pitchFamily="34" charset="-122"/>
                          <a:ea typeface="Microsoft YaHei" panose="020B0503020204020204" pitchFamily="34" charset="-122"/>
                        </a:rPr>
                        <a:t>仅捕获已被显式命名的组。</a:t>
                      </a:r>
                      <a:endParaRPr lang="zh-CN" altLang="en-US" dirty="0">
                        <a:solidFill>
                          <a:srgbClr val="393939"/>
                        </a:solidFill>
                        <a:effectLst/>
                      </a:endParaRPr>
                    </a:p>
                  </a:txBody>
                  <a:tcPr anchor="ctr"/>
                </a:tc>
                <a:tc>
                  <a:txBody>
                    <a:bodyPr/>
                    <a:lstStyle/>
                    <a:p>
                      <a:endParaRPr lang="zh-CN" altLang="en-US" dirty="0"/>
                    </a:p>
                  </a:txBody>
                  <a:tcPr/>
                </a:tc>
                <a:extLst>
                  <a:ext uri="{0D108BD9-81ED-4DB2-BD59-A6C34878D82A}">
                    <a16:rowId xmlns:a16="http://schemas.microsoft.com/office/drawing/2014/main" val="3142431018"/>
                  </a:ext>
                </a:extLst>
              </a:tr>
              <a:tr h="370840">
                <a:tc>
                  <a:txBody>
                    <a:bodyPr/>
                    <a:lstStyle/>
                    <a:p>
                      <a:pPr fontAlgn="ctr"/>
                      <a:r>
                        <a:rPr lang="zh-CN" altLang="en-US" dirty="0">
                          <a:solidFill>
                            <a:srgbClr val="393939"/>
                          </a:solidFill>
                          <a:effectLst/>
                        </a:rPr>
                        <a:t>全局模式</a:t>
                      </a:r>
                    </a:p>
                  </a:txBody>
                  <a:tcPr anchor="ctr"/>
                </a:tc>
                <a:tc>
                  <a:txBody>
                    <a:bodyPr/>
                    <a:lstStyle/>
                    <a:p>
                      <a:pPr fontAlgn="ctr"/>
                      <a:r>
                        <a:rPr lang="zh-CN" altLang="en-US" dirty="0">
                          <a:solidFill>
                            <a:srgbClr val="393939"/>
                          </a:solidFill>
                          <a:effectLst/>
                        </a:rPr>
                        <a:t>捕获所有可捕获的组</a:t>
                      </a:r>
                    </a:p>
                  </a:txBody>
                  <a:tcPr anchor="ctr"/>
                </a:tc>
                <a:tc>
                  <a:txBody>
                    <a:bodyPr/>
                    <a:lstStyle/>
                    <a:p>
                      <a:r>
                        <a:rPr lang="en-US" altLang="zh-CN" dirty="0"/>
                        <a:t>g</a:t>
                      </a:r>
                      <a:endParaRPr lang="zh-CN" altLang="en-US" dirty="0"/>
                    </a:p>
                  </a:txBody>
                  <a:tcPr/>
                </a:tc>
                <a:extLst>
                  <a:ext uri="{0D108BD9-81ED-4DB2-BD59-A6C34878D82A}">
                    <a16:rowId xmlns:a16="http://schemas.microsoft.com/office/drawing/2014/main" val="342764843"/>
                  </a:ext>
                </a:extLst>
              </a:tr>
            </a:tbl>
          </a:graphicData>
        </a:graphic>
      </p:graphicFrame>
      <p:sp>
        <p:nvSpPr>
          <p:cNvPr id="4" name="文本框 3">
            <a:extLst>
              <a:ext uri="{FF2B5EF4-FFF2-40B4-BE49-F238E27FC236}">
                <a16:creationId xmlns:a16="http://schemas.microsoft.com/office/drawing/2014/main" id="{AA9426B9-D9AE-C946-9881-E5635E8CCCED}"/>
              </a:ext>
            </a:extLst>
          </p:cNvPr>
          <p:cNvSpPr txBox="1"/>
          <p:nvPr/>
        </p:nvSpPr>
        <p:spPr>
          <a:xfrm>
            <a:off x="4246536" y="514260"/>
            <a:ext cx="3416320" cy="646331"/>
          </a:xfrm>
          <a:prstGeom prst="rect">
            <a:avLst/>
          </a:prstGeom>
          <a:noFill/>
        </p:spPr>
        <p:txBody>
          <a:bodyPr wrap="none" rtlCol="0">
            <a:spAutoFit/>
          </a:bodyPr>
          <a:lstStyle/>
          <a:p>
            <a:r>
              <a:rPr kumimoji="1" lang="zh-CN" altLang="en-US" sz="3600" dirty="0">
                <a:solidFill>
                  <a:srgbClr val="FF0000"/>
                </a:solidFill>
              </a:rPr>
              <a:t>这块请自行百度</a:t>
            </a:r>
          </a:p>
        </p:txBody>
      </p:sp>
    </p:spTree>
    <p:custDataLst>
      <p:tags r:id="rId1"/>
    </p:custDataLst>
    <p:extLst>
      <p:ext uri="{BB962C8B-B14F-4D97-AF65-F5344CB8AC3E}">
        <p14:creationId xmlns:p14="http://schemas.microsoft.com/office/powerpoint/2010/main" val="37893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38880" y="1635125"/>
            <a:ext cx="5731510" cy="3107690"/>
          </a:xfrm>
          <a:prstGeom prst="rect">
            <a:avLst/>
          </a:prstGeom>
          <a:noFill/>
        </p:spPr>
        <p:txBody>
          <a:bodyPr wrap="square" rtlCol="0" anchor="t">
            <a:spAutoFit/>
          </a:bodyPr>
          <a:lstStyle/>
          <a:p>
            <a:r>
              <a:rPr lang="zh-CN" altLang="en-US" sz="2800"/>
              <a:t>正则表达式使用单个字符串来描述、匹配一系列匹配某个句法规则的字符串。</a:t>
            </a:r>
          </a:p>
          <a:p>
            <a:endParaRPr lang="zh-CN" altLang="en-US" sz="2800"/>
          </a:p>
          <a:p>
            <a:r>
              <a:rPr lang="zh-CN" altLang="en-US" sz="2800"/>
              <a:t>在很多文本编辑器里，正则表达式通常被用来检索、替换那些匹配某个模式的文本。</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46600" y="179705"/>
            <a:ext cx="4382135" cy="1198880"/>
          </a:xfrm>
          <a:prstGeom prst="rect">
            <a:avLst/>
          </a:prstGeom>
          <a:noFill/>
        </p:spPr>
        <p:txBody>
          <a:bodyPr wrap="square" rtlCol="0" anchor="t">
            <a:spAutoFit/>
          </a:bodyPr>
          <a:lstStyle/>
          <a:p>
            <a:r>
              <a:rPr lang="zh-CN" altLang="en-US" dirty="0"/>
              <a:t>Hi welcome here.</a:t>
            </a:r>
          </a:p>
          <a:p>
            <a:r>
              <a:rPr lang="zh-CN" altLang="en-US" dirty="0"/>
              <a:t>The history of it is very l</a:t>
            </a:r>
            <a:r>
              <a:rPr lang="en-US" altLang="zh-CN" dirty="0" err="1"/>
              <a:t>oo</a:t>
            </a:r>
            <a:r>
              <a:rPr lang="zh-CN" altLang="en-US" dirty="0"/>
              <a:t>ong.</a:t>
            </a:r>
          </a:p>
          <a:p>
            <a:r>
              <a:rPr lang="zh-CN" altLang="en-US" dirty="0"/>
              <a:t>Please say 'hi shi' to him!</a:t>
            </a:r>
          </a:p>
          <a:p>
            <a:r>
              <a:rPr lang="en-US" altLang="zh-CN" dirty="0"/>
              <a:t>His No is 18812345678.</a:t>
            </a:r>
          </a:p>
        </p:txBody>
      </p:sp>
      <p:sp>
        <p:nvSpPr>
          <p:cNvPr id="3" name="矩形 2"/>
          <p:cNvSpPr/>
          <p:nvPr/>
        </p:nvSpPr>
        <p:spPr>
          <a:xfrm>
            <a:off x="3913823" y="1520190"/>
            <a:ext cx="2172335" cy="583565"/>
          </a:xfrm>
          <a:prstGeom prst="rect">
            <a:avLst/>
          </a:prstGeom>
          <a:noFill/>
          <a:ln>
            <a:noFill/>
          </a:ln>
        </p:spPr>
        <p:txBody>
          <a:bodyPr wrap="none" rtlCol="0" anchor="t">
            <a:spAutoFit/>
          </a:bodyPr>
          <a:lstStyle/>
          <a:p>
            <a:pPr algn="ctr"/>
            <a:r>
              <a:rPr lang="zh-CN" altLang="en-US" sz="3200" b="1">
                <a:ln/>
                <a:solidFill>
                  <a:srgbClr val="FF0000"/>
                </a:solidFill>
                <a:effectLst>
                  <a:outerShdw blurRad="38100" dist="19050" dir="2700000" algn="tl" rotWithShape="0">
                    <a:schemeClr val="dk1">
                      <a:alpha val="40000"/>
                    </a:schemeClr>
                  </a:outerShdw>
                </a:effectLst>
              </a:rPr>
              <a:t>匹配单词</a:t>
            </a:r>
            <a:r>
              <a:rPr lang="en-US" altLang="zh-CN" sz="3200" b="1">
                <a:ln/>
                <a:solidFill>
                  <a:srgbClr val="FF0000"/>
                </a:solidFill>
                <a:effectLst>
                  <a:outerShdw blurRad="38100" dist="19050" dir="2700000" algn="tl" rotWithShape="0">
                    <a:schemeClr val="dk1">
                      <a:alpha val="40000"/>
                    </a:schemeClr>
                  </a:outerShdw>
                </a:effectLst>
              </a:rPr>
              <a:t>hi</a:t>
            </a:r>
          </a:p>
        </p:txBody>
      </p:sp>
      <p:sp>
        <p:nvSpPr>
          <p:cNvPr id="5" name="矩形 4"/>
          <p:cNvSpPr/>
          <p:nvPr/>
        </p:nvSpPr>
        <p:spPr>
          <a:xfrm>
            <a:off x="3666173" y="2047240"/>
            <a:ext cx="2670175" cy="583565"/>
          </a:xfrm>
          <a:prstGeom prst="rect">
            <a:avLst/>
          </a:prstGeom>
          <a:noFill/>
          <a:ln>
            <a:noFill/>
          </a:ln>
        </p:spPr>
        <p:txBody>
          <a:bodyPr wrap="none" rtlCol="0" anchor="t">
            <a:spAutoFit/>
          </a:bodyPr>
          <a:lstStyle/>
          <a:p>
            <a:pPr algn="ctr"/>
            <a:r>
              <a:rPr lang="zh-CN" altLang="en-US" sz="3200" b="1" dirty="0">
                <a:solidFill>
                  <a:srgbClr val="FF0000"/>
                </a:solidFill>
                <a:effectLst>
                  <a:outerShdw blurRad="38100" dist="19050" dir="2700000" algn="tl" rotWithShape="0">
                    <a:schemeClr val="dk1">
                      <a:alpha val="40000"/>
                    </a:schemeClr>
                  </a:outerShdw>
                </a:effectLst>
              </a:rPr>
              <a:t>匹配</a:t>
            </a:r>
            <a:r>
              <a:rPr lang="en-US" sz="3200" b="1" dirty="0">
                <a:solidFill>
                  <a:srgbClr val="FF0000"/>
                </a:solidFill>
                <a:effectLst>
                  <a:outerShdw blurRad="38100" dist="19050" dir="2700000" algn="tl" rotWithShape="0">
                    <a:schemeClr val="dk1">
                      <a:alpha val="40000"/>
                    </a:schemeClr>
                  </a:outerShdw>
                </a:effectLst>
              </a:rPr>
              <a:t>11</a:t>
            </a:r>
            <a:r>
              <a:rPr lang="zh-CN" altLang="en-US" sz="3200" b="1" dirty="0">
                <a:solidFill>
                  <a:srgbClr val="FF0000"/>
                </a:solidFill>
                <a:effectLst>
                  <a:outerShdw blurRad="38100" dist="19050" dir="2700000" algn="tl" rotWithShape="0">
                    <a:schemeClr val="dk1">
                      <a:alpha val="40000"/>
                    </a:schemeClr>
                  </a:outerShdw>
                </a:effectLst>
              </a:rPr>
              <a:t>个数字</a:t>
            </a:r>
          </a:p>
        </p:txBody>
      </p:sp>
      <p:sp>
        <p:nvSpPr>
          <p:cNvPr id="7" name="文本框 6"/>
          <p:cNvSpPr txBox="1"/>
          <p:nvPr/>
        </p:nvSpPr>
        <p:spPr>
          <a:xfrm>
            <a:off x="1363345" y="3603625"/>
            <a:ext cx="6562725" cy="3138170"/>
          </a:xfrm>
          <a:prstGeom prst="rect">
            <a:avLst/>
          </a:prstGeom>
          <a:noFill/>
        </p:spPr>
        <p:txBody>
          <a:bodyPr wrap="square" rtlCol="0" anchor="t">
            <a:spAutoFit/>
          </a:bodyPr>
          <a:lstStyle/>
          <a:p>
            <a:r>
              <a:rPr lang="zh-CN" altLang="en-US" dirty="0"/>
              <a:t>元字符</a:t>
            </a:r>
          </a:p>
          <a:p>
            <a:endParaRPr lang="zh-CN" altLang="en-US" dirty="0"/>
          </a:p>
          <a:p>
            <a:r>
              <a:rPr lang="zh-CN" altLang="en-US" dirty="0"/>
              <a:t>. 匹配除换行符以外的任意字符</a:t>
            </a:r>
          </a:p>
          <a:p>
            <a:r>
              <a:rPr lang="zh-CN" altLang="en-US" dirty="0"/>
              <a:t>\w 匹配字母或数字或下划线或汉字</a:t>
            </a:r>
          </a:p>
          <a:p>
            <a:r>
              <a:rPr lang="zh-CN" altLang="en-US" dirty="0"/>
              <a:t>\s 匹配任意的空白符</a:t>
            </a:r>
          </a:p>
          <a:p>
            <a:r>
              <a:rPr lang="zh-CN" altLang="en-US" dirty="0"/>
              <a:t>\d 匹配数字</a:t>
            </a:r>
          </a:p>
          <a:p>
            <a:r>
              <a:rPr lang="zh-CN" altLang="en-US" dirty="0"/>
              <a:t>\b 匹配单词的开始或结束</a:t>
            </a:r>
          </a:p>
          <a:p>
            <a:r>
              <a:rPr lang="zh-CN" altLang="en-US" dirty="0"/>
              <a:t>^ 匹配字符串的开始</a:t>
            </a:r>
          </a:p>
          <a:p>
            <a:r>
              <a:rPr lang="zh-CN" altLang="en-US" dirty="0"/>
              <a:t>$ 匹配字符串的结束</a:t>
            </a:r>
          </a:p>
          <a:p>
            <a:r>
              <a:rPr lang="en-US" altLang="zh-CN" dirty="0"/>
              <a:t>?</a:t>
            </a:r>
            <a:r>
              <a:rPr lang="zh-CN" altLang="en-US" dirty="0"/>
              <a:t>一次</a:t>
            </a:r>
            <a:r>
              <a:rPr lang="en-US" altLang="zh-CN" dirty="0"/>
              <a:t>*</a:t>
            </a:r>
            <a:r>
              <a:rPr lang="zh-CN" altLang="en-US" dirty="0"/>
              <a:t>任意次</a:t>
            </a:r>
            <a:r>
              <a:rPr lang="en-US" altLang="zh-CN" dirty="0"/>
              <a:t>+</a:t>
            </a:r>
            <a:r>
              <a:rPr lang="zh-CN" altLang="en-US" dirty="0"/>
              <a:t>有</a:t>
            </a:r>
            <a:r>
              <a:rPr lang="en-US" altLang="zh-CN" dirty="0"/>
              <a:t>\</a:t>
            </a:r>
            <a:r>
              <a:rPr lang="zh-CN" altLang="en-US" dirty="0"/>
              <a:t>转义</a:t>
            </a:r>
          </a:p>
          <a:p>
            <a:r>
              <a:rPr lang="en-US" altLang="zh-CN" dirty="0"/>
              <a:t>()</a:t>
            </a:r>
            <a:r>
              <a:rPr lang="zh-CN" altLang="en-US" dirty="0"/>
              <a:t>分组</a:t>
            </a:r>
            <a:r>
              <a:rPr lang="en-US" altLang="zh-CN" dirty="0"/>
              <a:t>[]</a:t>
            </a:r>
            <a:r>
              <a:rPr lang="zh-CN" altLang="en-US" dirty="0"/>
              <a:t>任一</a:t>
            </a:r>
            <a:r>
              <a:rPr lang="en-US" altLang="zh-CN" dirty="0"/>
              <a:t>{}</a:t>
            </a:r>
            <a:r>
              <a:rPr lang="zh-CN" altLang="en-US" dirty="0"/>
              <a:t>次数范围</a:t>
            </a:r>
          </a:p>
        </p:txBody>
      </p:sp>
      <p:sp>
        <p:nvSpPr>
          <p:cNvPr id="8" name="矩形 7"/>
          <p:cNvSpPr/>
          <p:nvPr/>
        </p:nvSpPr>
        <p:spPr>
          <a:xfrm>
            <a:off x="2422843" y="2725420"/>
            <a:ext cx="5156835" cy="583565"/>
          </a:xfrm>
          <a:prstGeom prst="rect">
            <a:avLst/>
          </a:prstGeom>
          <a:noFill/>
          <a:ln>
            <a:noFill/>
          </a:ln>
        </p:spPr>
        <p:txBody>
          <a:bodyPr wrap="none" rtlCol="0" anchor="t">
            <a:spAutoFit/>
          </a:bodyPr>
          <a:lstStyle/>
          <a:p>
            <a:pPr algn="ctr"/>
            <a:r>
              <a:rPr lang="zh-CN" altLang="en-US" sz="3200" b="1" dirty="0">
                <a:solidFill>
                  <a:srgbClr val="FF0000"/>
                </a:solidFill>
                <a:effectLst>
                  <a:outerShdw blurRad="38100" dist="19050" dir="2700000" algn="tl" rotWithShape="0">
                    <a:schemeClr val="dk1">
                      <a:alpha val="40000"/>
                    </a:schemeClr>
                  </a:outerShdw>
                </a:effectLst>
              </a:rPr>
              <a:t>匹配以</a:t>
            </a:r>
            <a:r>
              <a:rPr lang="en-US" altLang="zh-CN" sz="3200" b="1" dirty="0">
                <a:solidFill>
                  <a:srgbClr val="FF0000"/>
                </a:solidFill>
                <a:effectLst>
                  <a:outerShdw blurRad="38100" dist="19050" dir="2700000" algn="tl" rotWithShape="0">
                    <a:schemeClr val="dk1">
                      <a:alpha val="40000"/>
                    </a:schemeClr>
                  </a:outerShdw>
                </a:effectLst>
              </a:rPr>
              <a:t>h</a:t>
            </a:r>
            <a:r>
              <a:rPr lang="zh-CN" altLang="en-US" sz="3200" b="1" dirty="0">
                <a:solidFill>
                  <a:srgbClr val="FF0000"/>
                </a:solidFill>
                <a:effectLst>
                  <a:outerShdw blurRad="38100" dist="19050" dir="2700000" algn="tl" rotWithShape="0">
                    <a:schemeClr val="dk1">
                      <a:alpha val="40000"/>
                    </a:schemeClr>
                  </a:outerShdw>
                </a:effectLst>
              </a:rPr>
              <a:t>开头的单词，包括</a:t>
            </a:r>
            <a:r>
              <a:rPr lang="en-US" altLang="zh-CN" sz="3200" b="1" dirty="0">
                <a:solidFill>
                  <a:srgbClr val="FF0000"/>
                </a:solidFill>
                <a:effectLst>
                  <a:outerShdw blurRad="38100" dist="19050" dir="2700000" algn="tl" rotWithShape="0">
                    <a:schemeClr val="dk1">
                      <a:alpha val="40000"/>
                    </a:schemeClr>
                  </a:outerShdw>
                </a:effectLst>
              </a:rPr>
              <a:t>h</a:t>
            </a:r>
          </a:p>
        </p:txBody>
      </p:sp>
      <p:sp>
        <p:nvSpPr>
          <p:cNvPr id="9" name="矩形 8"/>
          <p:cNvSpPr/>
          <p:nvPr/>
        </p:nvSpPr>
        <p:spPr>
          <a:xfrm>
            <a:off x="2299336" y="3400425"/>
            <a:ext cx="5563870" cy="583565"/>
          </a:xfrm>
          <a:prstGeom prst="rect">
            <a:avLst/>
          </a:prstGeom>
          <a:noFill/>
          <a:ln>
            <a:noFill/>
          </a:ln>
        </p:spPr>
        <p:txBody>
          <a:bodyPr wrap="none" rtlCol="0" anchor="t">
            <a:spAutoFit/>
          </a:bodyPr>
          <a:lstStyle/>
          <a:p>
            <a:pPr algn="ctr"/>
            <a:r>
              <a:rPr lang="zh-CN" altLang="en-US" sz="3200" b="1">
                <a:solidFill>
                  <a:srgbClr val="FF0000"/>
                </a:solidFill>
                <a:effectLst>
                  <a:outerShdw blurRad="38100" dist="19050" dir="2700000" algn="tl" rotWithShape="0">
                    <a:schemeClr val="dk1">
                      <a:alpha val="40000"/>
                    </a:schemeClr>
                  </a:outerShdw>
                </a:effectLst>
              </a:rPr>
              <a:t>匹配以</a:t>
            </a:r>
            <a:r>
              <a:rPr lang="en-US" altLang="zh-CN" sz="3200" b="1">
                <a:solidFill>
                  <a:srgbClr val="FF0000"/>
                </a:solidFill>
                <a:effectLst>
                  <a:outerShdw blurRad="38100" dist="19050" dir="2700000" algn="tl" rotWithShape="0">
                    <a:schemeClr val="dk1">
                      <a:alpha val="40000"/>
                    </a:schemeClr>
                  </a:outerShdw>
                </a:effectLst>
              </a:rPr>
              <a:t>h</a:t>
            </a:r>
            <a:r>
              <a:rPr lang="zh-CN" altLang="en-US" sz="3200" b="1">
                <a:solidFill>
                  <a:srgbClr val="FF0000"/>
                </a:solidFill>
                <a:effectLst>
                  <a:outerShdw blurRad="38100" dist="19050" dir="2700000" algn="tl" rotWithShape="0">
                    <a:schemeClr val="dk1">
                      <a:alpha val="40000"/>
                    </a:schemeClr>
                  </a:outerShdw>
                </a:effectLst>
              </a:rPr>
              <a:t>开头的单词，不包括</a:t>
            </a:r>
            <a:r>
              <a:rPr lang="en-US" altLang="zh-CN" sz="3200" b="1">
                <a:solidFill>
                  <a:srgbClr val="FF0000"/>
                </a:solidFill>
                <a:effectLst>
                  <a:outerShdw blurRad="38100" dist="19050" dir="2700000" algn="tl" rotWithShape="0">
                    <a:schemeClr val="dk1">
                      <a:alpha val="40000"/>
                    </a:schemeClr>
                  </a:outerShdw>
                </a:effectLst>
              </a:rPr>
              <a:t>h</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940300" y="744220"/>
            <a:ext cx="4254500" cy="645160"/>
          </a:xfrm>
          <a:prstGeom prst="rect">
            <a:avLst/>
          </a:prstGeom>
          <a:noFill/>
        </p:spPr>
        <p:txBody>
          <a:bodyPr wrap="square" rtlCol="0" anchor="t">
            <a:spAutoFit/>
          </a:bodyPr>
          <a:lstStyle/>
          <a:p>
            <a:r>
              <a:rPr lang="zh-CN" altLang="en-US" sz="3600" dirty="0">
                <a:solidFill>
                  <a:srgbClr val="FF0000"/>
                </a:solidFill>
              </a:rPr>
              <a:t>^\d{5,12}$</a:t>
            </a:r>
            <a:r>
              <a:rPr lang="zh-CN" altLang="en-US" sz="3600" dirty="0"/>
              <a:t>代表什么</a:t>
            </a:r>
          </a:p>
        </p:txBody>
      </p:sp>
      <p:sp>
        <p:nvSpPr>
          <p:cNvPr id="3" name="文本框 2"/>
          <p:cNvSpPr txBox="1"/>
          <p:nvPr/>
        </p:nvSpPr>
        <p:spPr>
          <a:xfrm>
            <a:off x="4253865" y="2474595"/>
            <a:ext cx="4067175" cy="583565"/>
          </a:xfrm>
          <a:prstGeom prst="rect">
            <a:avLst/>
          </a:prstGeom>
          <a:noFill/>
        </p:spPr>
        <p:txBody>
          <a:bodyPr wrap="square" rtlCol="0" anchor="t">
            <a:spAutoFit/>
          </a:bodyPr>
          <a:lstStyle/>
          <a:p>
            <a:r>
              <a:rPr lang="zh-CN" altLang="en-US" sz="3200" dirty="0">
                <a:solidFill>
                  <a:srgbClr val="FF0000"/>
                </a:solidFill>
              </a:rPr>
              <a:t>\(?0\d{2}[) -]?\d{8}</a:t>
            </a:r>
            <a:r>
              <a:rPr lang="zh-CN" altLang="en-US" sz="3200" dirty="0"/>
              <a:t>呢</a:t>
            </a:r>
          </a:p>
        </p:txBody>
      </p:sp>
      <p:sp>
        <p:nvSpPr>
          <p:cNvPr id="5" name="文本框 4"/>
          <p:cNvSpPr txBox="1"/>
          <p:nvPr/>
        </p:nvSpPr>
        <p:spPr>
          <a:xfrm>
            <a:off x="1268095" y="4077970"/>
            <a:ext cx="6365875" cy="645160"/>
          </a:xfrm>
          <a:prstGeom prst="rect">
            <a:avLst/>
          </a:prstGeom>
          <a:noFill/>
        </p:spPr>
        <p:txBody>
          <a:bodyPr wrap="square" rtlCol="0" anchor="t">
            <a:spAutoFit/>
          </a:bodyPr>
          <a:lstStyle/>
          <a:p>
            <a:r>
              <a:rPr lang="zh-CN" altLang="en-US" dirty="0"/>
              <a:t>思考：匹配几种格式的电话号码，像</a:t>
            </a:r>
            <a:r>
              <a:rPr lang="zh-CN" altLang="en-US" dirty="0">
                <a:solidFill>
                  <a:srgbClr val="FF0000"/>
                </a:solidFill>
              </a:rPr>
              <a:t>(010)88886666</a:t>
            </a:r>
            <a:r>
              <a:rPr lang="zh-CN" altLang="en-US" dirty="0"/>
              <a:t>，或</a:t>
            </a:r>
            <a:r>
              <a:rPr lang="zh-CN" altLang="en-US" dirty="0">
                <a:solidFill>
                  <a:srgbClr val="FF0000"/>
                </a:solidFill>
              </a:rPr>
              <a:t>022-22334455</a:t>
            </a:r>
            <a:r>
              <a:rPr lang="zh-CN" altLang="en-US" dirty="0"/>
              <a:t>，或</a:t>
            </a:r>
            <a:r>
              <a:rPr lang="zh-CN" altLang="en-US" dirty="0">
                <a:solidFill>
                  <a:srgbClr val="FF0000"/>
                </a:solidFill>
              </a:rPr>
              <a:t>02912345678</a:t>
            </a:r>
            <a:r>
              <a:rPr lang="zh-CN" altLang="en-US" dirty="0"/>
              <a:t>等</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490" y="170180"/>
            <a:ext cx="2014220" cy="1198880"/>
          </a:xfrm>
          <a:prstGeom prst="rect">
            <a:avLst/>
          </a:prstGeom>
          <a:noFill/>
          <a:ln>
            <a:noFill/>
          </a:ln>
        </p:spPr>
        <p:txBody>
          <a:bodyPr wrap="none" rtlCol="0" anchor="t">
            <a:spAutoFit/>
          </a:bodyPr>
          <a:lstStyle/>
          <a:p>
            <a:pPr algn="ctr"/>
            <a:r>
              <a:rPr lang="zh-CN" altLang="en-US" sz="7200"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总结</a:t>
            </a:r>
          </a:p>
        </p:txBody>
      </p:sp>
      <p:pic>
        <p:nvPicPr>
          <p:cNvPr id="5" name="图片 4"/>
          <p:cNvPicPr>
            <a:picLocks noChangeAspect="1"/>
          </p:cNvPicPr>
          <p:nvPr/>
        </p:nvPicPr>
        <p:blipFill>
          <a:blip r:embed="rId4"/>
          <a:stretch>
            <a:fillRect/>
          </a:stretch>
        </p:blipFill>
        <p:spPr>
          <a:xfrm>
            <a:off x="11430" y="4424680"/>
            <a:ext cx="5288280" cy="2457450"/>
          </a:xfrm>
          <a:prstGeom prst="rect">
            <a:avLst/>
          </a:prstGeom>
        </p:spPr>
      </p:pic>
      <p:pic>
        <p:nvPicPr>
          <p:cNvPr id="4" name="图片 3"/>
          <p:cNvPicPr>
            <a:picLocks noChangeAspect="1"/>
          </p:cNvPicPr>
          <p:nvPr/>
        </p:nvPicPr>
        <p:blipFill>
          <a:blip r:embed="rId5"/>
          <a:stretch>
            <a:fillRect/>
          </a:stretch>
        </p:blipFill>
        <p:spPr>
          <a:xfrm>
            <a:off x="4098925" y="2111375"/>
            <a:ext cx="4314825" cy="2569845"/>
          </a:xfrm>
          <a:prstGeom prst="rect">
            <a:avLst/>
          </a:prstGeom>
        </p:spPr>
      </p:pic>
      <p:pic>
        <p:nvPicPr>
          <p:cNvPr id="3" name="图片 2"/>
          <p:cNvPicPr>
            <a:picLocks noChangeAspect="1"/>
          </p:cNvPicPr>
          <p:nvPr/>
        </p:nvPicPr>
        <p:blipFill>
          <a:blip r:embed="rId6"/>
          <a:stretch>
            <a:fillRect/>
          </a:stretch>
        </p:blipFill>
        <p:spPr>
          <a:xfrm>
            <a:off x="7719060" y="-26670"/>
            <a:ext cx="4467225" cy="253174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05655" y="1092200"/>
            <a:ext cx="6935470" cy="645160"/>
          </a:xfrm>
          <a:prstGeom prst="rect">
            <a:avLst/>
          </a:prstGeom>
          <a:noFill/>
        </p:spPr>
        <p:txBody>
          <a:bodyPr wrap="square" rtlCol="0" anchor="t">
            <a:spAutoFit/>
          </a:bodyPr>
          <a:lstStyle/>
          <a:p>
            <a:r>
              <a:rPr lang="zh-CN" altLang="en-US"/>
              <a:t>匹配几种格式的电话号码，像(010)88886666，或022-22334455，或02912345678等</a:t>
            </a:r>
          </a:p>
        </p:txBody>
      </p:sp>
      <p:sp>
        <p:nvSpPr>
          <p:cNvPr id="3" name="矩形 2"/>
          <p:cNvSpPr/>
          <p:nvPr/>
        </p:nvSpPr>
        <p:spPr>
          <a:xfrm>
            <a:off x="79375" y="111760"/>
            <a:ext cx="3845560" cy="1198880"/>
          </a:xfrm>
          <a:prstGeom prst="rect">
            <a:avLst/>
          </a:prstGeom>
          <a:noFill/>
          <a:ln>
            <a:noFill/>
          </a:ln>
        </p:spPr>
        <p:txBody>
          <a:bodyPr wrap="none" rtlCol="0" anchor="t">
            <a:spAutoFit/>
          </a:bodyPr>
          <a:lstStyle/>
          <a:p>
            <a:pPr algn="ctr"/>
            <a:r>
              <a:rPr lang="zh-CN" altLang="en-US" sz="7200" b="1">
                <a:ln/>
                <a:solidFill>
                  <a:schemeClr val="bg2"/>
                </a:solidFill>
                <a:effectLst>
                  <a:innerShdw blurRad="63500" dist="50800" dir="13500000">
                    <a:srgbClr val="000000">
                      <a:alpha val="50000"/>
                    </a:srgbClr>
                  </a:innerShdw>
                </a:effectLst>
              </a:rPr>
              <a:t>分支条件</a:t>
            </a:r>
          </a:p>
        </p:txBody>
      </p:sp>
      <p:sp>
        <p:nvSpPr>
          <p:cNvPr id="4" name="文本框 3"/>
          <p:cNvSpPr txBox="1"/>
          <p:nvPr/>
        </p:nvSpPr>
        <p:spPr>
          <a:xfrm>
            <a:off x="3507740" y="2371725"/>
            <a:ext cx="4394835" cy="368300"/>
          </a:xfrm>
          <a:prstGeom prst="rect">
            <a:avLst/>
          </a:prstGeom>
          <a:noFill/>
        </p:spPr>
        <p:txBody>
          <a:bodyPr wrap="square" rtlCol="0" anchor="t">
            <a:spAutoFit/>
          </a:bodyPr>
          <a:lstStyle/>
          <a:p>
            <a:r>
              <a:rPr lang="zh-CN" altLang="en-US" dirty="0">
                <a:solidFill>
                  <a:srgbClr val="FF0000"/>
                </a:solidFill>
              </a:rPr>
              <a:t>010)12345678或(022-87654321</a:t>
            </a:r>
          </a:p>
        </p:txBody>
      </p:sp>
      <p:sp>
        <p:nvSpPr>
          <p:cNvPr id="5" name="矩形 4"/>
          <p:cNvSpPr/>
          <p:nvPr/>
        </p:nvSpPr>
        <p:spPr>
          <a:xfrm>
            <a:off x="1969135" y="3444875"/>
            <a:ext cx="5933440" cy="768350"/>
          </a:xfrm>
          <a:prstGeom prst="rect">
            <a:avLst/>
          </a:prstGeom>
          <a:noFill/>
          <a:ln>
            <a:noFill/>
          </a:ln>
        </p:spPr>
        <p:txBody>
          <a:bodyPr wrap="none" rtlCol="0" anchor="t">
            <a:spAutoFit/>
          </a:bodyPr>
          <a:lstStyle/>
          <a:p>
            <a:pPr algn="ctr"/>
            <a:r>
              <a:rPr lang="zh-CN"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用|把不同的规则分隔开</a:t>
            </a:r>
          </a:p>
        </p:txBody>
      </p:sp>
      <p:sp>
        <p:nvSpPr>
          <p:cNvPr id="6" name="文本框 5"/>
          <p:cNvSpPr txBox="1"/>
          <p:nvPr/>
        </p:nvSpPr>
        <p:spPr>
          <a:xfrm>
            <a:off x="1969135" y="4326255"/>
            <a:ext cx="6901815" cy="368300"/>
          </a:xfrm>
          <a:prstGeom prst="rect">
            <a:avLst/>
          </a:prstGeom>
          <a:noFill/>
        </p:spPr>
        <p:txBody>
          <a:bodyPr wrap="square" rtlCol="0" anchor="t">
            <a:spAutoFit/>
          </a:bodyPr>
          <a:lstStyle/>
          <a:p>
            <a:r>
              <a:rPr lang="zh-CN" altLang="en-US" dirty="0"/>
              <a:t>0\d{2}-\d{8}|0\d{3}-\d{7}匹配两种以连字号分隔的电话号码</a:t>
            </a:r>
          </a:p>
        </p:txBody>
      </p:sp>
      <p:sp>
        <p:nvSpPr>
          <p:cNvPr id="7" name="文本框 6"/>
          <p:cNvSpPr txBox="1"/>
          <p:nvPr/>
        </p:nvSpPr>
        <p:spPr>
          <a:xfrm>
            <a:off x="1969135" y="4949190"/>
            <a:ext cx="6692265" cy="368300"/>
          </a:xfrm>
          <a:prstGeom prst="rect">
            <a:avLst/>
          </a:prstGeom>
          <a:noFill/>
        </p:spPr>
        <p:txBody>
          <a:bodyPr wrap="square" rtlCol="0" anchor="t">
            <a:spAutoFit/>
          </a:bodyPr>
          <a:lstStyle/>
          <a:p>
            <a:r>
              <a:rPr lang="zh-CN" altLang="en-US" dirty="0"/>
              <a:t>\(0\d{2}\)[- ]?\d{8}|0\d{2}[- ]?\d{8}匹配3位区号的电话号码</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793" y="807720"/>
            <a:ext cx="6935470" cy="368300"/>
          </a:xfrm>
          <a:prstGeom prst="rect">
            <a:avLst/>
          </a:prstGeom>
          <a:noFill/>
        </p:spPr>
        <p:txBody>
          <a:bodyPr wrap="square" rtlCol="0" anchor="t">
            <a:spAutoFit/>
          </a:bodyPr>
          <a:lstStyle/>
          <a:p>
            <a:r>
              <a:rPr lang="zh-CN" altLang="en-US" dirty="0"/>
              <a:t>匹配</a:t>
            </a:r>
            <a:r>
              <a:rPr lang="en-US" altLang="zh-CN" dirty="0"/>
              <a:t>IP4</a:t>
            </a:r>
            <a:r>
              <a:rPr lang="zh-CN" altLang="en-US" dirty="0"/>
              <a:t>地址：</a:t>
            </a:r>
            <a:r>
              <a:rPr lang="en-US" altLang="zh-CN" dirty="0">
                <a:solidFill>
                  <a:srgbClr val="FF0000"/>
                </a:solidFill>
              </a:rPr>
              <a:t>192.168.110.001</a:t>
            </a:r>
          </a:p>
        </p:txBody>
      </p:sp>
      <p:sp>
        <p:nvSpPr>
          <p:cNvPr id="3" name="矩形 2"/>
          <p:cNvSpPr/>
          <p:nvPr/>
        </p:nvSpPr>
        <p:spPr>
          <a:xfrm>
            <a:off x="995045" y="111760"/>
            <a:ext cx="2014220" cy="1198880"/>
          </a:xfrm>
          <a:prstGeom prst="rect">
            <a:avLst/>
          </a:prstGeom>
          <a:noFill/>
          <a:ln>
            <a:noFill/>
          </a:ln>
        </p:spPr>
        <p:txBody>
          <a:bodyPr wrap="none" rtlCol="0" anchor="t">
            <a:spAutoFit/>
          </a:bodyPr>
          <a:lstStyle/>
          <a:p>
            <a:pPr algn="ctr"/>
            <a:r>
              <a:rPr lang="zh-CN" altLang="en-US" sz="7200" b="1">
                <a:solidFill>
                  <a:schemeClr val="bg2"/>
                </a:solidFill>
                <a:effectLst>
                  <a:innerShdw blurRad="63500" dist="50800" dir="13500000">
                    <a:srgbClr val="000000">
                      <a:alpha val="50000"/>
                    </a:srgbClr>
                  </a:innerShdw>
                </a:effectLst>
              </a:rPr>
              <a:t>分组</a:t>
            </a:r>
          </a:p>
        </p:txBody>
      </p:sp>
      <p:grpSp>
        <p:nvGrpSpPr>
          <p:cNvPr id="7" name="组合 6"/>
          <p:cNvGrpSpPr/>
          <p:nvPr/>
        </p:nvGrpSpPr>
        <p:grpSpPr>
          <a:xfrm>
            <a:off x="2783840" y="2234565"/>
            <a:ext cx="6624320" cy="1378585"/>
            <a:chOff x="4384" y="3519"/>
            <a:chExt cx="10432" cy="2171"/>
          </a:xfrm>
        </p:grpSpPr>
        <p:sp>
          <p:nvSpPr>
            <p:cNvPr id="5" name="矩形 4"/>
            <p:cNvSpPr/>
            <p:nvPr/>
          </p:nvSpPr>
          <p:spPr>
            <a:xfrm>
              <a:off x="4384" y="3519"/>
              <a:ext cx="10432" cy="1113"/>
            </a:xfrm>
            <a:prstGeom prst="rect">
              <a:avLst/>
            </a:prstGeom>
            <a:noFill/>
            <a:ln>
              <a:noFill/>
            </a:ln>
          </p:spPr>
          <p:txBody>
            <a:bodyPr wrap="none" rtlCol="0" anchor="t">
              <a:spAutoFit/>
            </a:bodyPr>
            <a:lstStyle/>
            <a:p>
              <a:pPr algn="ctr"/>
              <a:r>
                <a:rPr lang="zh-CN"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用小括号指定子表达式(分组)</a:t>
              </a:r>
            </a:p>
          </p:txBody>
        </p:sp>
        <p:sp>
          <p:nvSpPr>
            <p:cNvPr id="6" name="文本框 5"/>
            <p:cNvSpPr txBox="1"/>
            <p:nvPr/>
          </p:nvSpPr>
          <p:spPr>
            <a:xfrm>
              <a:off x="4384" y="5110"/>
              <a:ext cx="4000" cy="580"/>
            </a:xfrm>
            <a:prstGeom prst="rect">
              <a:avLst/>
            </a:prstGeom>
            <a:noFill/>
          </p:spPr>
          <p:txBody>
            <a:bodyPr wrap="square" rtlCol="0" anchor="t">
              <a:spAutoFit/>
            </a:bodyPr>
            <a:lstStyle/>
            <a:p>
              <a:r>
                <a:rPr lang="zh-CN" altLang="en-US"/>
                <a:t>(\d{1,3}\.){3}\d{1,3}</a:t>
              </a:r>
            </a:p>
          </p:txBody>
        </p:sp>
      </p:grpSp>
      <p:grpSp>
        <p:nvGrpSpPr>
          <p:cNvPr id="9" name="组合 8">
            <a:extLst>
              <a:ext uri="{FF2B5EF4-FFF2-40B4-BE49-F238E27FC236}">
                <a16:creationId xmlns:a16="http://schemas.microsoft.com/office/drawing/2014/main" id="{05D65D34-BB5C-6B40-8885-C127AAAC4C8E}"/>
              </a:ext>
            </a:extLst>
          </p:cNvPr>
          <p:cNvGrpSpPr/>
          <p:nvPr/>
        </p:nvGrpSpPr>
        <p:grpSpPr>
          <a:xfrm>
            <a:off x="122747" y="4187309"/>
            <a:ext cx="8439150" cy="1615321"/>
            <a:chOff x="122747" y="4187309"/>
            <a:chExt cx="8439150" cy="1615321"/>
          </a:xfrm>
        </p:grpSpPr>
        <p:sp>
          <p:nvSpPr>
            <p:cNvPr id="4" name="矩形 3">
              <a:extLst>
                <a:ext uri="{FF2B5EF4-FFF2-40B4-BE49-F238E27FC236}">
                  <a16:creationId xmlns:a16="http://schemas.microsoft.com/office/drawing/2014/main" id="{82BAD91F-8893-2840-AABE-5387FD2BE7C4}"/>
                </a:ext>
              </a:extLst>
            </p:cNvPr>
            <p:cNvSpPr/>
            <p:nvPr/>
          </p:nvSpPr>
          <p:spPr>
            <a:xfrm>
              <a:off x="1907040" y="4187309"/>
              <a:ext cx="2435282" cy="369332"/>
            </a:xfrm>
            <a:prstGeom prst="rect">
              <a:avLst/>
            </a:prstGeom>
          </p:spPr>
          <p:txBody>
            <a:bodyPr wrap="none">
              <a:spAutoFit/>
            </a:bodyPr>
            <a:lstStyle/>
            <a:p>
              <a:r>
                <a:rPr lang="en-US" altLang="zh-CN" i="1" dirty="0">
                  <a:solidFill>
                    <a:srgbClr val="FF0000"/>
                  </a:solidFill>
                  <a:latin typeface="Verdana" panose="020B0604030504040204" pitchFamily="34" charset="0"/>
                </a:rPr>
                <a:t>256.300.888.999</a:t>
              </a:r>
              <a:r>
                <a:rPr lang="zh-CN" altLang="en-US" i="1" dirty="0">
                  <a:solidFill>
                    <a:srgbClr val="FF0000"/>
                  </a:solidFill>
                  <a:latin typeface="Verdana" panose="020B0604030504040204" pitchFamily="34" charset="0"/>
                </a:rPr>
                <a:t>？</a:t>
              </a:r>
              <a:endParaRPr lang="zh-CN" altLang="en-US" dirty="0">
                <a:solidFill>
                  <a:srgbClr val="FF0000"/>
                </a:solidFill>
                <a:effectLst/>
              </a:endParaRPr>
            </a:p>
          </p:txBody>
        </p:sp>
        <p:sp>
          <p:nvSpPr>
            <p:cNvPr id="8" name="矩形 7">
              <a:extLst>
                <a:ext uri="{FF2B5EF4-FFF2-40B4-BE49-F238E27FC236}">
                  <a16:creationId xmlns:a16="http://schemas.microsoft.com/office/drawing/2014/main" id="{0C6C3380-2670-9243-8B9A-7435D17618CC}"/>
                </a:ext>
              </a:extLst>
            </p:cNvPr>
            <p:cNvSpPr/>
            <p:nvPr/>
          </p:nvSpPr>
          <p:spPr>
            <a:xfrm>
              <a:off x="122747" y="5433298"/>
              <a:ext cx="8439150" cy="369332"/>
            </a:xfrm>
            <a:prstGeom prst="rect">
              <a:avLst/>
            </a:prstGeom>
          </p:spPr>
          <p:txBody>
            <a:bodyPr wrap="square">
              <a:spAutoFit/>
            </a:bodyPr>
            <a:lstStyle/>
            <a:p>
              <a:r>
                <a:rPr lang="en" altLang="zh-CN" dirty="0">
                  <a:solidFill>
                    <a:srgbClr val="FF0000"/>
                  </a:solidFill>
                  <a:latin typeface="Verdana" panose="020B0604030504040204" pitchFamily="34" charset="0"/>
                </a:rPr>
                <a:t>((2[0-4]\d|25[0-5]|[01]?\d\d?)\.){3}(2[0-4]\d|25[0-5]|[01]?\d\d?)</a:t>
              </a:r>
              <a:endParaRPr lang="en" altLang="zh-CN" dirty="0">
                <a:effectLst/>
              </a:endParaRP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5137325-355F-C246-8B1F-632E23605F12}"/>
              </a:ext>
            </a:extLst>
          </p:cNvPr>
          <p:cNvSpPr/>
          <p:nvPr/>
        </p:nvSpPr>
        <p:spPr>
          <a:xfrm>
            <a:off x="279148" y="270629"/>
            <a:ext cx="2954655" cy="923330"/>
          </a:xfrm>
          <a:prstGeom prst="rect">
            <a:avLst/>
          </a:prstGeom>
          <a:noFill/>
        </p:spPr>
        <p:txBody>
          <a:bodyPr wrap="none" lIns="91440" tIns="45720" rIns="91440" bIns="45720">
            <a:spAutoFit/>
          </a:bodyPr>
          <a:lstStyle/>
          <a:p>
            <a:pPr algn="ctr"/>
            <a:r>
              <a:rPr lang="zh-CN"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后向引用</a:t>
            </a:r>
          </a:p>
        </p:txBody>
      </p:sp>
      <p:sp>
        <p:nvSpPr>
          <p:cNvPr id="3" name="矩形 2">
            <a:extLst>
              <a:ext uri="{FF2B5EF4-FFF2-40B4-BE49-F238E27FC236}">
                <a16:creationId xmlns:a16="http://schemas.microsoft.com/office/drawing/2014/main" id="{77373E52-738A-8444-B48A-BAE7530DC4E6}"/>
              </a:ext>
            </a:extLst>
          </p:cNvPr>
          <p:cNvSpPr/>
          <p:nvPr/>
        </p:nvSpPr>
        <p:spPr>
          <a:xfrm>
            <a:off x="4374995" y="560453"/>
            <a:ext cx="6274420" cy="2308324"/>
          </a:xfrm>
          <a:prstGeom prst="rect">
            <a:avLst/>
          </a:prstGeom>
        </p:spPr>
        <p:txBody>
          <a:bodyPr wrap="square">
            <a:spAutoFit/>
          </a:bodyPr>
          <a:lstStyle/>
          <a:p>
            <a:r>
              <a:rPr lang="zh-CN" altLang="en-US" sz="1600" dirty="0">
                <a:latin typeface="Verdana" panose="020B0604030504040204" pitchFamily="34" charset="0"/>
              </a:rPr>
              <a:t>使用小括号指定一个子表达式后，</a:t>
            </a:r>
            <a:r>
              <a:rPr lang="zh-CN" altLang="en-US" sz="1600" b="1" dirty="0">
                <a:latin typeface="Verdana" panose="020B0604030504040204" pitchFamily="34" charset="0"/>
              </a:rPr>
              <a:t>匹配这个子表达式的文本</a:t>
            </a:r>
            <a:r>
              <a:rPr lang="en-US" altLang="zh-CN" sz="1600" dirty="0">
                <a:latin typeface="Verdana" panose="020B0604030504040204" pitchFamily="34" charset="0"/>
              </a:rPr>
              <a:t>(</a:t>
            </a:r>
            <a:r>
              <a:rPr lang="zh-CN" altLang="en-US" sz="1600" dirty="0">
                <a:latin typeface="Verdana" panose="020B0604030504040204" pitchFamily="34" charset="0"/>
              </a:rPr>
              <a:t>也就是此分组捕获的内容</a:t>
            </a:r>
            <a:r>
              <a:rPr lang="en-US" altLang="zh-CN" sz="1600" dirty="0">
                <a:latin typeface="Verdana" panose="020B0604030504040204" pitchFamily="34" charset="0"/>
              </a:rPr>
              <a:t>)</a:t>
            </a:r>
            <a:r>
              <a:rPr lang="zh-CN" altLang="en-US" sz="1600" dirty="0">
                <a:latin typeface="Verdana" panose="020B0604030504040204" pitchFamily="34" charset="0"/>
              </a:rPr>
              <a:t>可以在表达式或其它程序中作进一步的处理。</a:t>
            </a:r>
            <a:endParaRPr lang="en-US" altLang="zh-CN" sz="1600" dirty="0">
              <a:latin typeface="Verdana" panose="020B0604030504040204" pitchFamily="34" charset="0"/>
            </a:endParaRPr>
          </a:p>
          <a:p>
            <a:endParaRPr lang="en-US" altLang="zh-CN" sz="1600" dirty="0">
              <a:latin typeface="Verdana" panose="020B0604030504040204" pitchFamily="34" charset="0"/>
            </a:endParaRPr>
          </a:p>
          <a:p>
            <a:r>
              <a:rPr lang="zh-CN" altLang="en-US" sz="1600" dirty="0">
                <a:latin typeface="Verdana" panose="020B0604030504040204" pitchFamily="34" charset="0"/>
              </a:rPr>
              <a:t>默认情况下，每个分组会自动拥有一个</a:t>
            </a:r>
            <a:r>
              <a:rPr lang="zh-CN" altLang="en-US" sz="1600" b="1" dirty="0">
                <a:latin typeface="Verdana" panose="020B0604030504040204" pitchFamily="34" charset="0"/>
              </a:rPr>
              <a:t>组号</a:t>
            </a:r>
            <a:r>
              <a:rPr lang="zh-CN" altLang="en-US" sz="1600" dirty="0">
                <a:latin typeface="Verdana" panose="020B0604030504040204" pitchFamily="34" charset="0"/>
              </a:rPr>
              <a:t>，规则是：从左向右，以分组的左括号为标志，第一个出现的分组的组号为</a:t>
            </a:r>
            <a:r>
              <a:rPr lang="en-US" altLang="zh-CN" sz="1600" dirty="0">
                <a:latin typeface="Verdana" panose="020B0604030504040204" pitchFamily="34" charset="0"/>
              </a:rPr>
              <a:t>1</a:t>
            </a:r>
            <a:r>
              <a:rPr lang="zh-CN" altLang="en-US" sz="1600" dirty="0">
                <a:latin typeface="Verdana" panose="020B0604030504040204" pitchFamily="34" charset="0"/>
              </a:rPr>
              <a:t>，第二个为</a:t>
            </a:r>
            <a:r>
              <a:rPr lang="en-US" altLang="zh-CN" sz="1600" dirty="0">
                <a:latin typeface="Verdana" panose="020B0604030504040204" pitchFamily="34" charset="0"/>
              </a:rPr>
              <a:t>2</a:t>
            </a:r>
            <a:r>
              <a:rPr lang="zh-CN" altLang="en-US" sz="1600" dirty="0">
                <a:latin typeface="Verdana" panose="020B0604030504040204" pitchFamily="34" charset="0"/>
              </a:rPr>
              <a:t>，以此类推。</a:t>
            </a:r>
            <a:endParaRPr lang="en-US" altLang="zh-CN" sz="1600" dirty="0">
              <a:latin typeface="Verdana" panose="020B0604030504040204" pitchFamily="34" charset="0"/>
            </a:endParaRPr>
          </a:p>
          <a:p>
            <a:endParaRPr lang="en-US" altLang="zh-CN" sz="1600" dirty="0">
              <a:effectLst/>
              <a:latin typeface="Verdana" panose="020B0604030504040204" pitchFamily="34" charset="0"/>
            </a:endParaRPr>
          </a:p>
          <a:p>
            <a:r>
              <a:rPr lang="zh-CN" altLang="en-US" sz="1600" b="1" dirty="0"/>
              <a:t>后向引用</a:t>
            </a:r>
            <a:r>
              <a:rPr lang="zh-CN" altLang="en-US" sz="1600" dirty="0"/>
              <a:t>用于重复搜索前面某个分组匹配的文本。例如，</a:t>
            </a:r>
            <a:r>
              <a:rPr lang="en-US" altLang="zh-CN" sz="1600" dirty="0"/>
              <a:t>\1</a:t>
            </a:r>
            <a:r>
              <a:rPr lang="zh-CN" altLang="en-US" sz="1600" dirty="0"/>
              <a:t>代表</a:t>
            </a:r>
            <a:r>
              <a:rPr lang="zh-CN" altLang="en-US" sz="1600" u="sng" dirty="0"/>
              <a:t>分组</a:t>
            </a:r>
            <a:r>
              <a:rPr lang="en-US" altLang="zh-CN" sz="1600" u="sng" dirty="0"/>
              <a:t>1</a:t>
            </a:r>
            <a:r>
              <a:rPr lang="zh-CN" altLang="en-US" sz="1600" u="sng" dirty="0"/>
              <a:t>匹配的文本</a:t>
            </a:r>
            <a:r>
              <a:rPr lang="zh-CN" altLang="en-US" sz="1600" dirty="0"/>
              <a:t>。</a:t>
            </a:r>
          </a:p>
        </p:txBody>
      </p:sp>
      <p:sp>
        <p:nvSpPr>
          <p:cNvPr id="4" name="矩形 3">
            <a:extLst>
              <a:ext uri="{FF2B5EF4-FFF2-40B4-BE49-F238E27FC236}">
                <a16:creationId xmlns:a16="http://schemas.microsoft.com/office/drawing/2014/main" id="{38FC65B3-A025-C54A-8CA7-FD6989F4AAA5}"/>
              </a:ext>
            </a:extLst>
          </p:cNvPr>
          <p:cNvSpPr/>
          <p:nvPr/>
        </p:nvSpPr>
        <p:spPr>
          <a:xfrm>
            <a:off x="1386468" y="3131703"/>
            <a:ext cx="7813288" cy="507831"/>
          </a:xfrm>
          <a:prstGeom prst="rect">
            <a:avLst/>
          </a:prstGeom>
        </p:spPr>
        <p:txBody>
          <a:bodyPr wrap="square">
            <a:spAutoFit/>
          </a:bodyPr>
          <a:lstStyle/>
          <a:p>
            <a:pPr marL="285750" indent="-285750">
              <a:buFont typeface="Arial" panose="020B0604020202020204" pitchFamily="34" charset="0"/>
              <a:buChar char="•"/>
            </a:pPr>
            <a:r>
              <a:rPr lang="zh-CN" altLang="en-US" sz="900" dirty="0">
                <a:solidFill>
                  <a:srgbClr val="000000"/>
                </a:solidFill>
                <a:latin typeface="SimSun" panose="02010600030101010101" pitchFamily="2" charset="-122"/>
                <a:ea typeface="SimSun" panose="02010600030101010101" pitchFamily="2" charset="-122"/>
              </a:rPr>
              <a:t>分组</a:t>
            </a:r>
            <a:r>
              <a:rPr lang="en-US" altLang="zh-CN" sz="900" dirty="0">
                <a:solidFill>
                  <a:srgbClr val="000000"/>
                </a:solidFill>
                <a:latin typeface="SimSun" panose="02010600030101010101" pitchFamily="2" charset="-122"/>
                <a:ea typeface="SimSun" panose="02010600030101010101" pitchFamily="2" charset="-122"/>
              </a:rPr>
              <a:t>0</a:t>
            </a:r>
            <a:r>
              <a:rPr lang="zh-CN" altLang="en-US" sz="900" dirty="0">
                <a:solidFill>
                  <a:srgbClr val="000000"/>
                </a:solidFill>
                <a:latin typeface="SimSun" panose="02010600030101010101" pitchFamily="2" charset="-122"/>
                <a:ea typeface="SimSun" panose="02010600030101010101" pitchFamily="2" charset="-122"/>
              </a:rPr>
              <a:t>对应整个正则表达式</a:t>
            </a:r>
          </a:p>
          <a:p>
            <a:pPr marL="285750" indent="-285750">
              <a:buFont typeface="Arial" panose="020B0604020202020204" pitchFamily="34" charset="0"/>
              <a:buChar char="•"/>
            </a:pPr>
            <a:r>
              <a:rPr lang="zh-CN" altLang="en-US" sz="900" dirty="0">
                <a:solidFill>
                  <a:srgbClr val="000000"/>
                </a:solidFill>
                <a:latin typeface="SimSun" panose="02010600030101010101" pitchFamily="2" charset="-122"/>
                <a:ea typeface="SimSun" panose="02010600030101010101" pitchFamily="2" charset="-122"/>
              </a:rPr>
              <a:t>实际上组号分配过程是要从左向右扫描两遍的：第一遍只给未命名组分配，第二遍只给命名组分配。因此所有命名组的组号都大于未命名的组号</a:t>
            </a:r>
          </a:p>
          <a:p>
            <a:pPr marL="285750" indent="-285750">
              <a:buFont typeface="Arial" panose="020B0604020202020204" pitchFamily="34" charset="0"/>
              <a:buChar char="•"/>
            </a:pPr>
            <a:r>
              <a:rPr lang="zh-CN" altLang="en-US" sz="900" dirty="0">
                <a:solidFill>
                  <a:srgbClr val="000000"/>
                </a:solidFill>
                <a:latin typeface="SimSun" panose="02010600030101010101" pitchFamily="2" charset="-122"/>
                <a:ea typeface="SimSun" panose="02010600030101010101" pitchFamily="2" charset="-122"/>
              </a:rPr>
              <a:t>可以使用</a:t>
            </a:r>
            <a:r>
              <a:rPr lang="en-US" altLang="zh-CN" sz="900" dirty="0">
                <a:solidFill>
                  <a:srgbClr val="0000FF"/>
                </a:solidFill>
                <a:latin typeface="SimSun" panose="02010600030101010101" pitchFamily="2" charset="-122"/>
                <a:ea typeface="SimSun" panose="02010600030101010101" pitchFamily="2" charset="-122"/>
              </a:rPr>
              <a:t>(?:</a:t>
            </a:r>
            <a:r>
              <a:rPr lang="en-US" altLang="zh-CN" sz="900" dirty="0" err="1">
                <a:solidFill>
                  <a:srgbClr val="0000FF"/>
                </a:solidFill>
                <a:latin typeface="SimSun" panose="02010600030101010101" pitchFamily="2" charset="-122"/>
                <a:ea typeface="SimSun" panose="02010600030101010101" pitchFamily="2" charset="-122"/>
              </a:rPr>
              <a:t>exp</a:t>
            </a:r>
            <a:r>
              <a:rPr lang="en-US" altLang="zh-CN" sz="900" dirty="0">
                <a:solidFill>
                  <a:srgbClr val="0000FF"/>
                </a:solidFill>
                <a:latin typeface="SimSun" panose="02010600030101010101" pitchFamily="2" charset="-122"/>
                <a:ea typeface="SimSun" panose="02010600030101010101" pitchFamily="2" charset="-122"/>
              </a:rPr>
              <a:t>)</a:t>
            </a:r>
            <a:r>
              <a:rPr lang="zh-CN" altLang="en-US" sz="900" dirty="0">
                <a:solidFill>
                  <a:srgbClr val="000000"/>
                </a:solidFill>
                <a:latin typeface="SimSun" panose="02010600030101010101" pitchFamily="2" charset="-122"/>
                <a:ea typeface="SimSun" panose="02010600030101010101" pitchFamily="2" charset="-122"/>
              </a:rPr>
              <a:t>这样的语法来剥夺一个分组对组号分配的参与权．</a:t>
            </a:r>
          </a:p>
        </p:txBody>
      </p:sp>
      <p:pic>
        <p:nvPicPr>
          <p:cNvPr id="6" name="图片 5">
            <a:extLst>
              <a:ext uri="{FF2B5EF4-FFF2-40B4-BE49-F238E27FC236}">
                <a16:creationId xmlns:a16="http://schemas.microsoft.com/office/drawing/2014/main" id="{2DB92049-C050-DF45-B6A9-6A421D806E88}"/>
              </a:ext>
            </a:extLst>
          </p:cNvPr>
          <p:cNvPicPr>
            <a:picLocks noChangeAspect="1"/>
          </p:cNvPicPr>
          <p:nvPr/>
        </p:nvPicPr>
        <p:blipFill>
          <a:blip r:embed="rId4"/>
          <a:stretch>
            <a:fillRect/>
          </a:stretch>
        </p:blipFill>
        <p:spPr>
          <a:xfrm>
            <a:off x="279148" y="4366632"/>
            <a:ext cx="7124700" cy="1447800"/>
          </a:xfrm>
          <a:prstGeom prst="rect">
            <a:avLst/>
          </a:prstGeom>
        </p:spPr>
      </p:pic>
      <p:sp>
        <p:nvSpPr>
          <p:cNvPr id="7" name="文本框 6">
            <a:extLst>
              <a:ext uri="{FF2B5EF4-FFF2-40B4-BE49-F238E27FC236}">
                <a16:creationId xmlns:a16="http://schemas.microsoft.com/office/drawing/2014/main" id="{50611843-A129-4943-964D-C39E2FD39EBB}"/>
              </a:ext>
            </a:extLst>
          </p:cNvPr>
          <p:cNvSpPr txBox="1"/>
          <p:nvPr/>
        </p:nvSpPr>
        <p:spPr>
          <a:xfrm>
            <a:off x="423746" y="6088566"/>
            <a:ext cx="3429144" cy="369332"/>
          </a:xfrm>
          <a:prstGeom prst="rect">
            <a:avLst/>
          </a:prstGeom>
          <a:noFill/>
        </p:spPr>
        <p:txBody>
          <a:bodyPr wrap="none" rtlCol="0">
            <a:spAutoFit/>
          </a:bodyPr>
          <a:lstStyle/>
          <a:p>
            <a:r>
              <a:rPr kumimoji="1" lang="zh-CN" altLang="en-US" dirty="0"/>
              <a:t>有些编辑器目前还不支持具名组</a:t>
            </a:r>
          </a:p>
        </p:txBody>
      </p:sp>
      <p:sp>
        <p:nvSpPr>
          <p:cNvPr id="8" name="爆炸形 2 7">
            <a:extLst>
              <a:ext uri="{FF2B5EF4-FFF2-40B4-BE49-F238E27FC236}">
                <a16:creationId xmlns:a16="http://schemas.microsoft.com/office/drawing/2014/main" id="{6D07AB7E-CCE5-BD44-9E30-E6FDED448F0F}"/>
              </a:ext>
            </a:extLst>
          </p:cNvPr>
          <p:cNvSpPr/>
          <p:nvPr/>
        </p:nvSpPr>
        <p:spPr>
          <a:xfrm>
            <a:off x="7403849" y="4200042"/>
            <a:ext cx="4421358" cy="2657958"/>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a:t>试一试：“</a:t>
            </a:r>
            <a:r>
              <a:rPr lang="en-US" altLang="zh-CN" sz="1400" b="1" dirty="0"/>
              <a:t>\10</a:t>
            </a:r>
            <a:r>
              <a:rPr lang="zh-CN" altLang="en-US" sz="1400" dirty="0"/>
              <a:t>”会被解析成第</a:t>
            </a:r>
            <a:r>
              <a:rPr lang="en-US" altLang="zh-CN" sz="1400" dirty="0"/>
              <a:t>10</a:t>
            </a:r>
            <a:r>
              <a:rPr lang="zh-CN" altLang="en-US" sz="1400" dirty="0"/>
              <a:t>个捕获组的反向引用，还是第</a:t>
            </a:r>
            <a:r>
              <a:rPr lang="en-US" altLang="zh-CN" sz="1400" dirty="0"/>
              <a:t>1</a:t>
            </a:r>
            <a:r>
              <a:rPr lang="zh-CN" altLang="en-US" sz="1400" dirty="0"/>
              <a:t>个捕获组的反向引用加一个字符“</a:t>
            </a:r>
            <a:r>
              <a:rPr lang="en-US" altLang="zh-CN" sz="1400" dirty="0"/>
              <a:t>0”</a:t>
            </a:r>
            <a:r>
              <a:rPr lang="zh-CN" altLang="en-US" sz="1400" dirty="0"/>
              <a:t>呢</a:t>
            </a:r>
            <a:r>
              <a:rPr lang="en-US" altLang="zh-CN" sz="1400"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EFC9131-49DA-2447-ACB4-A5117A0622B1}"/>
              </a:ext>
            </a:extLst>
          </p:cNvPr>
          <p:cNvSpPr/>
          <p:nvPr/>
        </p:nvSpPr>
        <p:spPr>
          <a:xfrm>
            <a:off x="170661" y="177640"/>
            <a:ext cx="2954655" cy="923330"/>
          </a:xfrm>
          <a:prstGeom prst="rect">
            <a:avLst/>
          </a:prstGeom>
          <a:noFill/>
        </p:spPr>
        <p:txBody>
          <a:bodyPr wrap="none" lIns="91440" tIns="45720" rIns="91440" bIns="45720">
            <a:spAutoFit/>
          </a:bodyPr>
          <a:lstStyle/>
          <a:p>
            <a:pPr algn="ctr"/>
            <a:r>
              <a:rPr lang="zh-CN" alt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懒惰匹配</a:t>
            </a:r>
            <a:endParaRPr lang="zh-CN"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矩形 7">
            <a:extLst>
              <a:ext uri="{FF2B5EF4-FFF2-40B4-BE49-F238E27FC236}">
                <a16:creationId xmlns:a16="http://schemas.microsoft.com/office/drawing/2014/main" id="{922A88FC-882C-A54E-A952-454C05C10BBC}"/>
              </a:ext>
            </a:extLst>
          </p:cNvPr>
          <p:cNvSpPr/>
          <p:nvPr/>
        </p:nvSpPr>
        <p:spPr>
          <a:xfrm>
            <a:off x="4582331" y="362306"/>
            <a:ext cx="7134387" cy="1631216"/>
          </a:xfrm>
          <a:prstGeom prst="rect">
            <a:avLst/>
          </a:prstGeom>
        </p:spPr>
        <p:txBody>
          <a:bodyPr wrap="square">
            <a:spAutoFit/>
          </a:bodyPr>
          <a:lstStyle/>
          <a:p>
            <a:r>
              <a:rPr lang="zh-CN" altLang="en-US" sz="2000" dirty="0">
                <a:latin typeface="Verdana" panose="020B0604030504040204" pitchFamily="34" charset="0"/>
              </a:rPr>
              <a:t>正则表达式中包含能接受重复的限定符时，通常的行为是匹配</a:t>
            </a:r>
            <a:r>
              <a:rPr lang="zh-CN" altLang="en-US" sz="2000" b="1" dirty="0">
                <a:latin typeface="Verdana" panose="020B0604030504040204" pitchFamily="34" charset="0"/>
              </a:rPr>
              <a:t>尽可能多</a:t>
            </a:r>
            <a:r>
              <a:rPr lang="zh-CN" altLang="en-US" sz="2000" dirty="0">
                <a:latin typeface="Verdana" panose="020B0604030504040204" pitchFamily="34" charset="0"/>
              </a:rPr>
              <a:t>的字符。这被称为</a:t>
            </a:r>
            <a:r>
              <a:rPr lang="zh-CN" altLang="en-US" sz="2000" b="1" dirty="0">
                <a:latin typeface="Verdana" panose="020B0604030504040204" pitchFamily="34" charset="0"/>
              </a:rPr>
              <a:t>贪婪</a:t>
            </a:r>
            <a:r>
              <a:rPr lang="zh-CN" altLang="en-US" sz="2000" dirty="0">
                <a:latin typeface="Verdana" panose="020B0604030504040204" pitchFamily="34" charset="0"/>
              </a:rPr>
              <a:t>匹配。</a:t>
            </a:r>
            <a:endParaRPr lang="en-US" altLang="zh-CN" sz="2000" dirty="0">
              <a:latin typeface="Verdana" panose="020B0604030504040204" pitchFamily="34" charset="0"/>
            </a:endParaRPr>
          </a:p>
          <a:p>
            <a:r>
              <a:rPr lang="zh-CN" altLang="en-US" sz="2000" dirty="0">
                <a:latin typeface="Verdana" panose="020B0604030504040204" pitchFamily="34" charset="0"/>
              </a:rPr>
              <a:t>以这个表达式为例：</a:t>
            </a:r>
            <a:r>
              <a:rPr lang="en-US" altLang="zh-CN" sz="2000" dirty="0">
                <a:solidFill>
                  <a:srgbClr val="FF0000"/>
                </a:solidFill>
                <a:latin typeface="Verdana" panose="020B0604030504040204" pitchFamily="34" charset="0"/>
              </a:rPr>
              <a:t>a.*b</a:t>
            </a:r>
            <a:r>
              <a:rPr lang="zh-CN" altLang="en-US" sz="2000" dirty="0">
                <a:latin typeface="Verdana" panose="020B0604030504040204" pitchFamily="34" charset="0"/>
              </a:rPr>
              <a:t>，它将会匹配</a:t>
            </a:r>
            <a:r>
              <a:rPr lang="zh-CN" altLang="en-US" sz="2000" u="sng" dirty="0">
                <a:latin typeface="Verdana" panose="020B0604030504040204" pitchFamily="34" charset="0"/>
              </a:rPr>
              <a:t>最长的以</a:t>
            </a:r>
            <a:r>
              <a:rPr lang="en-US" altLang="zh-CN" sz="2000" u="sng" dirty="0">
                <a:latin typeface="Verdana" panose="020B0604030504040204" pitchFamily="34" charset="0"/>
              </a:rPr>
              <a:t>a</a:t>
            </a:r>
            <a:r>
              <a:rPr lang="zh-CN" altLang="en-US" sz="2000" u="sng" dirty="0">
                <a:latin typeface="Verdana" panose="020B0604030504040204" pitchFamily="34" charset="0"/>
              </a:rPr>
              <a:t>开始，以</a:t>
            </a:r>
            <a:r>
              <a:rPr lang="en-US" altLang="zh-CN" sz="2000" u="sng" dirty="0">
                <a:latin typeface="Verdana" panose="020B0604030504040204" pitchFamily="34" charset="0"/>
              </a:rPr>
              <a:t>b</a:t>
            </a:r>
            <a:r>
              <a:rPr lang="zh-CN" altLang="en-US" sz="2000" u="sng" dirty="0">
                <a:latin typeface="Verdana" panose="020B0604030504040204" pitchFamily="34" charset="0"/>
              </a:rPr>
              <a:t>结束的字符串</a:t>
            </a:r>
            <a:r>
              <a:rPr lang="zh-CN" altLang="en-US" sz="2000" dirty="0">
                <a:latin typeface="Verdana" panose="020B0604030504040204" pitchFamily="34" charset="0"/>
              </a:rPr>
              <a:t>。用它来搜索</a:t>
            </a:r>
            <a:r>
              <a:rPr lang="en-US" altLang="zh-CN" sz="2000" i="1" dirty="0" err="1">
                <a:latin typeface="Verdana" panose="020B0604030504040204" pitchFamily="34" charset="0"/>
              </a:rPr>
              <a:t>aabab</a:t>
            </a:r>
            <a:r>
              <a:rPr lang="zh-CN" altLang="en-US" sz="2000" dirty="0">
                <a:latin typeface="Verdana" panose="020B0604030504040204" pitchFamily="34" charset="0"/>
              </a:rPr>
              <a:t>的话，它会匹配整个字符串</a:t>
            </a:r>
            <a:r>
              <a:rPr lang="en-US" altLang="zh-CN" sz="2000" u="sng" dirty="0" err="1">
                <a:latin typeface="Verdana" panose="020B0604030504040204" pitchFamily="34" charset="0"/>
              </a:rPr>
              <a:t>aabab</a:t>
            </a:r>
            <a:r>
              <a:rPr lang="zh-CN" altLang="en-US" sz="2000" dirty="0">
                <a:latin typeface="Verdana" panose="020B0604030504040204" pitchFamily="34" charset="0"/>
              </a:rPr>
              <a:t>。</a:t>
            </a:r>
            <a:endParaRPr lang="zh-CN" altLang="en-US" sz="2000" dirty="0">
              <a:effectLst/>
            </a:endParaRPr>
          </a:p>
        </p:txBody>
      </p:sp>
      <p:sp>
        <p:nvSpPr>
          <p:cNvPr id="9" name="矩形 8">
            <a:extLst>
              <a:ext uri="{FF2B5EF4-FFF2-40B4-BE49-F238E27FC236}">
                <a16:creationId xmlns:a16="http://schemas.microsoft.com/office/drawing/2014/main" id="{CC1D77EE-DB18-484E-9730-24F57C9352F5}"/>
              </a:ext>
            </a:extLst>
          </p:cNvPr>
          <p:cNvSpPr/>
          <p:nvPr/>
        </p:nvSpPr>
        <p:spPr>
          <a:xfrm>
            <a:off x="2350576" y="2177907"/>
            <a:ext cx="8420746" cy="1569660"/>
          </a:xfrm>
          <a:prstGeom prst="rect">
            <a:avLst/>
          </a:prstGeom>
        </p:spPr>
        <p:txBody>
          <a:bodyPr wrap="square">
            <a:spAutoFit/>
          </a:bodyPr>
          <a:lstStyle/>
          <a:p>
            <a:r>
              <a:rPr lang="zh-CN" altLang="en-US" sz="2000" dirty="0">
                <a:latin typeface="Verdana" panose="020B0604030504040204" pitchFamily="34" charset="0"/>
              </a:rPr>
              <a:t>当需要</a:t>
            </a:r>
            <a:r>
              <a:rPr lang="zh-CN" altLang="en-US" sz="2000" b="1" dirty="0">
                <a:latin typeface="Verdana" panose="020B0604030504040204" pitchFamily="34" charset="0"/>
              </a:rPr>
              <a:t>懒惰</a:t>
            </a:r>
            <a:r>
              <a:rPr lang="zh-CN" altLang="en-US" sz="2000" dirty="0">
                <a:latin typeface="Verdana" panose="020B0604030504040204" pitchFamily="34" charset="0"/>
              </a:rPr>
              <a:t>匹配，也就是匹配</a:t>
            </a:r>
            <a:r>
              <a:rPr lang="zh-CN" altLang="en-US" sz="2000" b="1" dirty="0">
                <a:latin typeface="Verdana" panose="020B0604030504040204" pitchFamily="34" charset="0"/>
              </a:rPr>
              <a:t>尽可能少</a:t>
            </a:r>
            <a:r>
              <a:rPr lang="zh-CN" altLang="en-US" sz="2000" dirty="0">
                <a:latin typeface="Verdana" panose="020B0604030504040204" pitchFamily="34" charset="0"/>
              </a:rPr>
              <a:t>的字符，只要在它后面加上一个问号</a:t>
            </a:r>
            <a:r>
              <a:rPr lang="en-US" altLang="zh-CN" sz="2000" dirty="0">
                <a:solidFill>
                  <a:srgbClr val="0000FF"/>
                </a:solidFill>
                <a:latin typeface="Verdana" panose="020B0604030504040204" pitchFamily="34" charset="0"/>
              </a:rPr>
              <a:t>?</a:t>
            </a:r>
            <a:r>
              <a:rPr lang="zh-CN" altLang="en-US" sz="2000" dirty="0">
                <a:latin typeface="Verdana" panose="020B0604030504040204" pitchFamily="34" charset="0"/>
              </a:rPr>
              <a:t> 。前面给出的限定符都可以被转化为懒惰匹配模式。这样</a:t>
            </a:r>
            <a:r>
              <a:rPr lang="en-US" altLang="zh-CN" sz="2000" dirty="0">
                <a:solidFill>
                  <a:srgbClr val="FF0000"/>
                </a:solidFill>
                <a:latin typeface="Verdana" panose="020B0604030504040204" pitchFamily="34" charset="0"/>
              </a:rPr>
              <a:t>.*?</a:t>
            </a:r>
            <a:r>
              <a:rPr lang="zh-CN" altLang="en-US" sz="2000" dirty="0">
                <a:latin typeface="Verdana" panose="020B0604030504040204" pitchFamily="34" charset="0"/>
              </a:rPr>
              <a:t>就意味着</a:t>
            </a:r>
            <a:r>
              <a:rPr lang="zh-CN" altLang="en-US" sz="2000" u="sng" dirty="0">
                <a:latin typeface="Verdana" panose="020B0604030504040204" pitchFamily="34" charset="0"/>
              </a:rPr>
              <a:t>匹配任意数量的重复，但是会使用最少的重复</a:t>
            </a:r>
            <a:r>
              <a:rPr lang="zh-CN" altLang="en-US" sz="2000" dirty="0">
                <a:latin typeface="Verdana" panose="020B0604030504040204" pitchFamily="34" charset="0"/>
              </a:rPr>
              <a:t>。</a:t>
            </a:r>
            <a:endParaRPr lang="en-US" altLang="zh-CN" sz="2000" dirty="0">
              <a:latin typeface="Verdana" panose="020B0604030504040204" pitchFamily="34" charset="0"/>
            </a:endParaRPr>
          </a:p>
          <a:p>
            <a:r>
              <a:rPr lang="en-US" altLang="zh-CN" dirty="0">
                <a:solidFill>
                  <a:srgbClr val="FF0000"/>
                </a:solidFill>
              </a:rPr>
              <a:t>a.*?b</a:t>
            </a:r>
            <a:r>
              <a:rPr lang="zh-CN" altLang="en-US" dirty="0"/>
              <a:t>匹配</a:t>
            </a:r>
            <a:r>
              <a:rPr lang="zh-CN" altLang="en-US" u="sng" dirty="0"/>
              <a:t>最短的，以</a:t>
            </a:r>
            <a:r>
              <a:rPr lang="en-US" altLang="zh-CN" u="sng" dirty="0"/>
              <a:t>a</a:t>
            </a:r>
            <a:r>
              <a:rPr lang="zh-CN" altLang="en-US" u="sng" dirty="0"/>
              <a:t>开始，以</a:t>
            </a:r>
            <a:r>
              <a:rPr lang="en-US" altLang="zh-CN" u="sng" dirty="0"/>
              <a:t>b</a:t>
            </a:r>
            <a:r>
              <a:rPr lang="zh-CN" altLang="en-US" u="sng" dirty="0"/>
              <a:t>结束的字符串</a:t>
            </a:r>
            <a:r>
              <a:rPr lang="zh-CN" altLang="en-US" dirty="0"/>
              <a:t>。如果把它应用于</a:t>
            </a:r>
            <a:r>
              <a:rPr lang="en-US" altLang="zh-CN" i="1" dirty="0" err="1"/>
              <a:t>aabab</a:t>
            </a:r>
            <a:r>
              <a:rPr lang="zh-CN" altLang="en-US" dirty="0"/>
              <a:t>的话，它会匹配</a:t>
            </a:r>
            <a:r>
              <a:rPr lang="en-US" altLang="zh-CN" u="sng" dirty="0" err="1"/>
              <a:t>aab</a:t>
            </a:r>
            <a:r>
              <a:rPr lang="zh-CN" altLang="en-US" u="sng" dirty="0"/>
              <a:t>（第一到第三个字符）</a:t>
            </a:r>
            <a:r>
              <a:rPr lang="zh-CN" altLang="en-US" dirty="0"/>
              <a:t>和</a:t>
            </a:r>
            <a:r>
              <a:rPr lang="en-US" altLang="zh-CN" u="sng" dirty="0"/>
              <a:t>ab</a:t>
            </a:r>
            <a:r>
              <a:rPr lang="zh-CN" altLang="en-US" u="sng" dirty="0"/>
              <a:t>（第四到第五个字符）</a:t>
            </a:r>
            <a:r>
              <a:rPr lang="zh-CN" altLang="en-US" dirty="0"/>
              <a:t>。</a:t>
            </a:r>
            <a:endParaRPr lang="zh-CN" altLang="en-US" sz="2000" dirty="0"/>
          </a:p>
        </p:txBody>
      </p:sp>
      <p:sp>
        <p:nvSpPr>
          <p:cNvPr id="11" name="矩形 10">
            <a:extLst>
              <a:ext uri="{FF2B5EF4-FFF2-40B4-BE49-F238E27FC236}">
                <a16:creationId xmlns:a16="http://schemas.microsoft.com/office/drawing/2014/main" id="{A8E1E260-4111-8A40-8D57-50DE6BDCF56C}"/>
              </a:ext>
            </a:extLst>
          </p:cNvPr>
          <p:cNvSpPr/>
          <p:nvPr/>
        </p:nvSpPr>
        <p:spPr>
          <a:xfrm>
            <a:off x="490780" y="4210922"/>
            <a:ext cx="7862806" cy="523220"/>
          </a:xfrm>
          <a:prstGeom prst="rect">
            <a:avLst/>
          </a:prstGeom>
        </p:spPr>
        <p:txBody>
          <a:bodyPr wrap="square">
            <a:spAutoFit/>
          </a:bodyPr>
          <a:lstStyle/>
          <a:p>
            <a:r>
              <a:rPr lang="zh-CN" altLang="en-US" sz="1400" dirty="0">
                <a:solidFill>
                  <a:srgbClr val="FF0000"/>
                </a:solidFill>
                <a:latin typeface="Verdana" panose="020B0604030504040204" pitchFamily="34" charset="0"/>
              </a:rPr>
              <a:t>为什么第一个匹配是</a:t>
            </a:r>
            <a:r>
              <a:rPr lang="en-US" altLang="zh-CN" sz="1400" dirty="0" err="1">
                <a:solidFill>
                  <a:srgbClr val="FF0000"/>
                </a:solidFill>
                <a:latin typeface="Verdana" panose="020B0604030504040204" pitchFamily="34" charset="0"/>
              </a:rPr>
              <a:t>aab</a:t>
            </a:r>
            <a:r>
              <a:rPr lang="zh-CN" altLang="en-US" sz="1400" dirty="0">
                <a:solidFill>
                  <a:srgbClr val="FF0000"/>
                </a:solidFill>
                <a:latin typeface="Verdana" panose="020B0604030504040204" pitchFamily="34" charset="0"/>
              </a:rPr>
              <a:t>（第一到第三个字符）而不是</a:t>
            </a:r>
            <a:r>
              <a:rPr lang="en-US" altLang="zh-CN" sz="1400" dirty="0">
                <a:solidFill>
                  <a:srgbClr val="FF0000"/>
                </a:solidFill>
                <a:latin typeface="Verdana" panose="020B0604030504040204" pitchFamily="34" charset="0"/>
              </a:rPr>
              <a:t>ab</a:t>
            </a:r>
            <a:r>
              <a:rPr lang="zh-CN" altLang="en-US" sz="1400" dirty="0">
                <a:solidFill>
                  <a:srgbClr val="FF0000"/>
                </a:solidFill>
                <a:latin typeface="Verdana" panose="020B0604030504040204" pitchFamily="34" charset="0"/>
              </a:rPr>
              <a:t>（第二到第三个字符）？因为正则表达式有另一条规则，比懒惰／贪婪规则的优先级更高：</a:t>
            </a:r>
            <a:r>
              <a:rPr lang="zh-CN" altLang="en-US" sz="1400" b="1" dirty="0">
                <a:solidFill>
                  <a:srgbClr val="FF0000"/>
                </a:solidFill>
                <a:latin typeface="Verdana" panose="020B0604030504040204" pitchFamily="34" charset="0"/>
              </a:rPr>
              <a:t>最先开始的匹配拥有最高的优先权</a:t>
            </a:r>
            <a:endParaRPr lang="zh-CN" altLang="en-US" sz="1400" b="1" dirty="0">
              <a:solidFill>
                <a:srgbClr val="FF0000"/>
              </a:solidFill>
              <a:effectLst/>
            </a:endParaRPr>
          </a:p>
        </p:txBody>
      </p:sp>
      <p:pic>
        <p:nvPicPr>
          <p:cNvPr id="12" name="图片 11">
            <a:extLst>
              <a:ext uri="{FF2B5EF4-FFF2-40B4-BE49-F238E27FC236}">
                <a16:creationId xmlns:a16="http://schemas.microsoft.com/office/drawing/2014/main" id="{2381C405-3C33-A445-8BC3-4DD28AE7C786}"/>
              </a:ext>
            </a:extLst>
          </p:cNvPr>
          <p:cNvPicPr>
            <a:picLocks noChangeAspect="1"/>
          </p:cNvPicPr>
          <p:nvPr/>
        </p:nvPicPr>
        <p:blipFill>
          <a:blip r:embed="rId4"/>
          <a:stretch>
            <a:fillRect/>
          </a:stretch>
        </p:blipFill>
        <p:spPr>
          <a:xfrm>
            <a:off x="490780" y="3931952"/>
            <a:ext cx="4432300" cy="2387600"/>
          </a:xfrm>
          <a:prstGeom prst="rect">
            <a:avLst/>
          </a:prstGeom>
        </p:spPr>
      </p:pic>
    </p:spTree>
    <p:custDataLst>
      <p:tags r:id="rId1"/>
    </p:custDataLst>
    <p:extLst>
      <p:ext uri="{BB962C8B-B14F-4D97-AF65-F5344CB8AC3E}">
        <p14:creationId xmlns:p14="http://schemas.microsoft.com/office/powerpoint/2010/main" val="22314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8978"/>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8978"/>
</p:tagLst>
</file>

<file path=ppt/tags/tag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5"/>
  <p:tag name="KSO_WM_TEMPLATE_SCENE_ID" val="1"/>
  <p:tag name="KSO_WM_TEMPLATE_JOB_ID" val="5"/>
  <p:tag name="KSO_WM_TEMPLATE_TOPIC_DEFAULT" val="0"/>
  <p:tag name="KSO_WM_TAG_VERSION" val="1.0"/>
  <p:tag name="KSO_WM_BEAUTIFY_FLAG" val="#wm#"/>
  <p:tag name="KSO_WM_COMBINE_RELATE_SLIDE_ID" val="background20185106_1"/>
  <p:tag name="KSO_WM_TEMPLATE_CATEGORY" val="custom"/>
  <p:tag name="KSO_WM_TEMPLATE_INDEX" val="20188978"/>
  <p:tag name="KSO_WM_TEMPLATE_SUBCATEGORY" val="combine"/>
  <p:tag name="KSO_WM_TEMPLATE_THUMBS_INDEX" val="1、2、3、4、6、8、10、12、13"/>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heme/theme1.xml><?xml version="1.0" encoding="utf-8"?>
<a:theme xmlns:a="http://schemas.openxmlformats.org/drawingml/2006/main" name="1_Office 主题​​">
  <a:themeElements>
    <a:clrScheme name="自定义 312">
      <a:dk1>
        <a:srgbClr val="000000"/>
      </a:dk1>
      <a:lt1>
        <a:srgbClr val="FFFFFF"/>
      </a:lt1>
      <a:dk2>
        <a:srgbClr val="455171"/>
      </a:dk2>
      <a:lt2>
        <a:srgbClr val="F2D4AA"/>
      </a:lt2>
      <a:accent1>
        <a:srgbClr val="455171"/>
      </a:accent1>
      <a:accent2>
        <a:srgbClr val="F2D4AA"/>
      </a:accent2>
      <a:accent3>
        <a:srgbClr val="A5A5A5"/>
      </a:accent3>
      <a:accent4>
        <a:srgbClr val="FFFFFF"/>
      </a:accent4>
      <a:accent5>
        <a:srgbClr val="5B9BD5"/>
      </a:accent5>
      <a:accent6>
        <a:srgbClr val="70AD47"/>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1496</TotalTime>
  <Words>2384</Words>
  <Application>Microsoft Macintosh PowerPoint</Application>
  <PresentationFormat>宽屏</PresentationFormat>
  <Paragraphs>167</Paragraphs>
  <Slides>16</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宋体</vt:lpstr>
      <vt:lpstr>宋体</vt:lpstr>
      <vt:lpstr>微软雅黑</vt:lpstr>
      <vt:lpstr>微软雅黑</vt:lpstr>
      <vt:lpstr>Arial</vt:lpstr>
      <vt:lpstr>Calibri</vt:lpstr>
      <vt:lpstr>Verdana</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Microsoft Office User</cp:lastModifiedBy>
  <cp:revision>118</cp:revision>
  <dcterms:created xsi:type="dcterms:W3CDTF">2019-01-11T02:50:48Z</dcterms:created>
  <dcterms:modified xsi:type="dcterms:W3CDTF">2019-11-07T07:10:47Z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2052-2.3.1.758</vt:lpwstr>
  </property>
</Properties>
</file>